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drawings/drawing2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drawings/drawing3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drawings/drawing4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drawings/drawing5.xml" ContentType="application/vnd.openxmlformats-officedocument.drawingml.chartshape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notesSlides/notesSlide25.xml" ContentType="application/vnd.openxmlformats-officedocument.presentationml.notesSl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notesSlides/notesSlide26.xml" ContentType="application/vnd.openxmlformats-officedocument.presentationml.notesSl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88" r:id="rId4"/>
    <p:sldId id="264" r:id="rId5"/>
    <p:sldId id="259" r:id="rId6"/>
    <p:sldId id="289" r:id="rId7"/>
    <p:sldId id="290" r:id="rId8"/>
    <p:sldId id="265" r:id="rId9"/>
    <p:sldId id="266" r:id="rId10"/>
    <p:sldId id="267" r:id="rId11"/>
    <p:sldId id="262" r:id="rId12"/>
    <p:sldId id="268" r:id="rId13"/>
    <p:sldId id="269" r:id="rId14"/>
    <p:sldId id="277" r:id="rId15"/>
    <p:sldId id="278" r:id="rId16"/>
    <p:sldId id="279" r:id="rId17"/>
    <p:sldId id="280" r:id="rId18"/>
    <p:sldId id="271" r:id="rId19"/>
    <p:sldId id="272" r:id="rId20"/>
    <p:sldId id="292" r:id="rId21"/>
    <p:sldId id="293" r:id="rId22"/>
    <p:sldId id="294" r:id="rId23"/>
    <p:sldId id="276" r:id="rId24"/>
    <p:sldId id="281" r:id="rId25"/>
    <p:sldId id="282" r:id="rId26"/>
    <p:sldId id="283" r:id="rId27"/>
    <p:sldId id="287" r:id="rId2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EB Garamond" panose="00000500000000000000" pitchFamily="2" charset="0"/>
      <p:regular r:id="rId34"/>
      <p:bold r:id="rId35"/>
      <p:italic r:id="rId36"/>
      <p:boldItalic r:id="rId37"/>
    </p:embeddedFont>
    <p:embeddedFont>
      <p:font typeface="Garamond" panose="02020404030301010803" pitchFamily="18" charset="0"/>
      <p:regular r:id="rId38"/>
      <p:bold r:id="rId39"/>
      <p:italic r:id="rId40"/>
      <p:boldItalic r:id="rId41"/>
    </p:embeddedFont>
    <p:embeddedFont>
      <p:font typeface="Georgia" panose="02040502050405020303" pitchFamily="18" charset="0"/>
      <p:regular r:id="rId42"/>
      <p:bold r:id="rId43"/>
      <p:italic r:id="rId44"/>
      <p:boldItalic r:id="rId45"/>
    </p:embeddedFont>
    <p:embeddedFont>
      <p:font typeface="Trebuchet MS" panose="020B0603020202020204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9" roundtripDataSignature="AMtx7migxruZ8z9+hddDVcvLlKkQm7Le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9B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19681A-AC85-4C68-96A7-45268E8B1F29}">
  <a:tblStyle styleId="{A219681A-AC85-4C68-96A7-45268E8B1F29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 b="off" i="off"/>
      <a:tcStyle>
        <a:tcBdr/>
      </a:tcStyle>
    </a:band2H>
    <a:band1V>
      <a:tcTxStyle b="off" i="off"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 b="off" i="off"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1DBBD127-F84A-4142-853D-6E8C05556187}" styleName="Table_1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F6FD"/>
          </a:solidFill>
        </a:fill>
      </a:tcStyle>
    </a:wholeTbl>
    <a:band1H>
      <a:tcTxStyle b="off" i="off"/>
      <a:tcStyle>
        <a:tcBdr/>
        <a:fill>
          <a:solidFill>
            <a:srgbClr val="D1ECF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1ECF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6E1CA59-D6BB-4378-8073-872B322870EC}" styleName="Table_2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AF5"/>
          </a:solidFill>
        </a:fill>
      </a:tcStyle>
    </a:wholeTbl>
    <a:band1H>
      <a:tcTxStyle b="off" i="off"/>
      <a:tcStyle>
        <a:tcBdr/>
        <a:fill>
          <a:solidFill>
            <a:srgbClr val="CFD2EB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2EB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7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59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font" Target="fonts/font20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v>ALIC838001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1"/>
          <c:dLbls>
            <c:dLbl>
              <c:idx val="0"/>
              <c:layout>
                <c:manualLayout>
                  <c:x val="1.4657284615305708E-17"/>
                  <c:y val="6.64253078942792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42-4EA1-B237-B015D1EC043E}"/>
                </c:ext>
              </c:extLst>
            </c:dLbl>
            <c:dLbl>
              <c:idx val="1"/>
              <c:layout>
                <c:manualLayout>
                  <c:x val="-1.1725827692244567E-16"/>
                  <c:y val="9.14914618166487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42-4EA1-B237-B015D1EC04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'Esiti generali delle prove'!$B$2:$C$2</c:f>
              <c:strCache>
                <c:ptCount val="2"/>
                <c:pt idx="0">
                  <c:v>Italiano</c:v>
                </c:pt>
                <c:pt idx="1">
                  <c:v>Matematica</c:v>
                </c:pt>
              </c:strCache>
            </c:strRef>
          </c:cat>
          <c:val>
            <c:numRef>
              <c:f>'Esiti generali delle prove'!$B$3:$C$3</c:f>
              <c:numCache>
                <c:formatCode>0.0</c:formatCode>
                <c:ptCount val="2"/>
                <c:pt idx="0" formatCode="General">
                  <c:v>56.5</c:v>
                </c:pt>
                <c:pt idx="1">
                  <c:v>56.9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77-4EC8-BA01-2AFAA898A85E}"/>
            </c:ext>
          </c:extLst>
        </c:ser>
        <c:ser>
          <c:idx val="1"/>
          <c:order val="1"/>
          <c:tx>
            <c:v>Piemonte</c:v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1"/>
          <c:dLbls>
            <c:dLbl>
              <c:idx val="0"/>
              <c:layout>
                <c:manualLayout>
                  <c:x val="-2.9314569230611416E-17"/>
                  <c:y val="4.13591539719092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42-4EA1-B237-B015D1EC043E}"/>
                </c:ext>
              </c:extLst>
            </c:dLbl>
            <c:dLbl>
              <c:idx val="1"/>
              <c:layout>
                <c:manualLayout>
                  <c:x val="0"/>
                  <c:y val="1.16557615739017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42-4EA1-B237-B015D1EC04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'Esiti generali delle prove'!$B$2:$C$2</c:f>
              <c:strCache>
                <c:ptCount val="2"/>
                <c:pt idx="0">
                  <c:v>Italiano</c:v>
                </c:pt>
                <c:pt idx="1">
                  <c:v>Matematica</c:v>
                </c:pt>
              </c:strCache>
            </c:strRef>
          </c:cat>
          <c:val>
            <c:numRef>
              <c:f>'Esiti generali delle prove'!$B$4:$C$4</c:f>
              <c:numCache>
                <c:formatCode>General</c:formatCode>
                <c:ptCount val="2"/>
                <c:pt idx="0">
                  <c:v>53.3</c:v>
                </c:pt>
                <c:pt idx="1">
                  <c:v>53.8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77-4EC8-BA01-2AFAA898A85E}"/>
            </c:ext>
          </c:extLst>
        </c:ser>
        <c:ser>
          <c:idx val="2"/>
          <c:order val="2"/>
          <c:tx>
            <c:v>Nord Ovest</c:v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1"/>
          <c:dLbls>
            <c:dLbl>
              <c:idx val="0"/>
              <c:layout>
                <c:manualLayout>
                  <c:x val="0"/>
                  <c:y val="1.66689923583756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42-4EA1-B237-B015D1EC043E}"/>
                </c:ext>
              </c:extLst>
            </c:dLbl>
            <c:dLbl>
              <c:idx val="1"/>
              <c:layout>
                <c:manualLayout>
                  <c:x val="-3.1979899500019365E-3"/>
                  <c:y val="1.91756077506126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342-4EA1-B237-B015D1EC04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'Esiti generali delle prove'!$B$2:$C$2</c:f>
              <c:strCache>
                <c:ptCount val="2"/>
                <c:pt idx="0">
                  <c:v>Italiano</c:v>
                </c:pt>
                <c:pt idx="1">
                  <c:v>Matematica</c:v>
                </c:pt>
              </c:strCache>
            </c:strRef>
          </c:cat>
          <c:val>
            <c:numRef>
              <c:f>'Esiti generali delle prove'!$B$5:$C$5</c:f>
              <c:numCache>
                <c:formatCode>General</c:formatCode>
                <c:ptCount val="2"/>
                <c:pt idx="0">
                  <c:v>54.3</c:v>
                </c:pt>
                <c:pt idx="1">
                  <c:v>55.7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77-4EC8-BA01-2AFAA898A85E}"/>
            </c:ext>
          </c:extLst>
        </c:ser>
        <c:ser>
          <c:idx val="3"/>
          <c:order val="3"/>
          <c:tx>
            <c:v>Italia</c:v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1"/>
          <c:dLbls>
            <c:dLbl>
              <c:idx val="0"/>
              <c:layout>
                <c:manualLayout>
                  <c:x val="-1.5989949750009683E-3"/>
                  <c:y val="6.64253078942787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42-4EA1-B237-B015D1EC043E}"/>
                </c:ext>
              </c:extLst>
            </c:dLbl>
            <c:dLbl>
              <c:idx val="1"/>
              <c:layout>
                <c:manualLayout>
                  <c:x val="0"/>
                  <c:y val="9.14914618166483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342-4EA1-B237-B015D1EC04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'Esiti generali delle prove'!$B$2:$C$2</c:f>
              <c:strCache>
                <c:ptCount val="2"/>
                <c:pt idx="0">
                  <c:v>Italiano</c:v>
                </c:pt>
                <c:pt idx="1">
                  <c:v>Matematica</c:v>
                </c:pt>
              </c:strCache>
            </c:strRef>
          </c:cat>
          <c:val>
            <c:numRef>
              <c:f>'Esiti generali delle prove'!$B$6:$C$6</c:f>
              <c:numCache>
                <c:formatCode>General</c:formatCode>
                <c:ptCount val="2"/>
                <c:pt idx="0">
                  <c:v>54.2</c:v>
                </c:pt>
                <c:pt idx="1">
                  <c:v>54.6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77-4EC8-BA01-2AFAA898A85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25329743"/>
        <c:axId val="65863210"/>
      </c:barChart>
      <c:catAx>
        <c:axId val="10253297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it-IT"/>
          </a:p>
        </c:txPr>
        <c:crossAx val="65863210"/>
        <c:crosses val="autoZero"/>
        <c:auto val="1"/>
        <c:lblAlgn val="ctr"/>
        <c:lblOffset val="100"/>
        <c:noMultiLvlLbl val="1"/>
      </c:catAx>
      <c:valAx>
        <c:axId val="65863210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25329743"/>
        <c:crosses val="autoZero"/>
        <c:crossBetween val="between"/>
      </c:valAx>
      <c:spPr>
        <a:solidFill>
          <a:srgbClr val="FFFFFF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1"/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A443-465F-BE73-8879E7E0D362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A443-465F-BE73-8879E7E0D362}"/>
              </c:ext>
            </c:extLst>
          </c:dPt>
          <c:dLbls>
            <c:dLbl>
              <c:idx val="0"/>
              <c:layout>
                <c:manualLayout>
                  <c:x val="1.4414032396218674E-17"/>
                  <c:y val="1.851852301898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43-465F-BE73-8879E7E0D362}"/>
                </c:ext>
              </c:extLst>
            </c:dLbl>
            <c:dLbl>
              <c:idx val="1"/>
              <c:layout>
                <c:manualLayout>
                  <c:x val="-2.8828064792437348E-17"/>
                  <c:y val="1.234568201265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43-465F-BE73-8879E7E0D3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'Esito Inglese Reading'!$A$2:$A$9</c:f>
              <c:strCache>
                <c:ptCount val="8"/>
                <c:pt idx="0">
                  <c:v>Classe 5^A S.S.</c:v>
                </c:pt>
                <c:pt idx="1">
                  <c:v>Classe 5^B S.S.</c:v>
                </c:pt>
                <c:pt idx="2">
                  <c:v>Classe 5^ CAST.</c:v>
                </c:pt>
                <c:pt idx="3">
                  <c:v>Classe 5^ BASS</c:v>
                </c:pt>
                <c:pt idx="4">
                  <c:v>ALIC838001</c:v>
                </c:pt>
                <c:pt idx="5">
                  <c:v>Piemonte</c:v>
                </c:pt>
                <c:pt idx="6">
                  <c:v>Nord Ovest</c:v>
                </c:pt>
                <c:pt idx="7">
                  <c:v>Italia</c:v>
                </c:pt>
              </c:strCache>
            </c:strRef>
          </c:cat>
          <c:val>
            <c:numRef>
              <c:f>'Esito Inglese Reading'!$B$2:$B$9</c:f>
              <c:numCache>
                <c:formatCode>0.0</c:formatCode>
                <c:ptCount val="8"/>
                <c:pt idx="0">
                  <c:v>85.3</c:v>
                </c:pt>
                <c:pt idx="1">
                  <c:v>84.6</c:v>
                </c:pt>
                <c:pt idx="2">
                  <c:v>81.5</c:v>
                </c:pt>
                <c:pt idx="3">
                  <c:v>88.1</c:v>
                </c:pt>
                <c:pt idx="4">
                  <c:v>85.3</c:v>
                </c:pt>
                <c:pt idx="5">
                  <c:v>79.599999999999994</c:v>
                </c:pt>
                <c:pt idx="6">
                  <c:v>81.599999999999994</c:v>
                </c:pt>
                <c:pt idx="7">
                  <c:v>80.099999999999994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43-465F-BE73-8879E7E0D3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7033733"/>
        <c:axId val="207438867"/>
      </c:barChart>
      <c:lineChart>
        <c:grouping val="standard"/>
        <c:varyColors val="0"/>
        <c:ser>
          <c:idx val="1"/>
          <c:order val="1"/>
          <c:spPr>
            <a:ln w="57150" cap="rnd">
              <a:solidFill>
                <a:srgbClr val="A7EA52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'Esito Inglese Reading'!$A$2:$A$9</c:f>
              <c:strCache>
                <c:ptCount val="8"/>
                <c:pt idx="0">
                  <c:v>Classe 5^A S.S.</c:v>
                </c:pt>
                <c:pt idx="1">
                  <c:v>Classe 5^B S.S.</c:v>
                </c:pt>
                <c:pt idx="2">
                  <c:v>Classe 5^ CAST.</c:v>
                </c:pt>
                <c:pt idx="3">
                  <c:v>Classe 5^ BASS</c:v>
                </c:pt>
                <c:pt idx="4">
                  <c:v>ALIC838001</c:v>
                </c:pt>
                <c:pt idx="5">
                  <c:v>Piemonte</c:v>
                </c:pt>
                <c:pt idx="6">
                  <c:v>Nord Ovest</c:v>
                </c:pt>
                <c:pt idx="7">
                  <c:v>Italia</c:v>
                </c:pt>
              </c:strCache>
            </c:strRef>
          </c:cat>
          <c:val>
            <c:numRef>
              <c:f>'Esito Inglese Reading'!$C$2:$C$9</c:f>
              <c:numCache>
                <c:formatCode>0.0</c:formatCode>
                <c:ptCount val="8"/>
                <c:pt idx="0">
                  <c:v>80.099999999999994</c:v>
                </c:pt>
                <c:pt idx="1">
                  <c:v>80.099999999999994</c:v>
                </c:pt>
                <c:pt idx="2">
                  <c:v>80.099999999999994</c:v>
                </c:pt>
                <c:pt idx="3">
                  <c:v>80.099999999999994</c:v>
                </c:pt>
                <c:pt idx="4">
                  <c:v>80.099999999999994</c:v>
                </c:pt>
                <c:pt idx="5">
                  <c:v>80.099999999999994</c:v>
                </c:pt>
                <c:pt idx="6">
                  <c:v>80.099999999999994</c:v>
                </c:pt>
                <c:pt idx="7">
                  <c:v>80.099999999999994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443-465F-BE73-8879E7E0D3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7033733"/>
        <c:axId val="207438867"/>
      </c:lineChart>
      <c:catAx>
        <c:axId val="159703373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it-IT"/>
          </a:p>
        </c:txPr>
        <c:crossAx val="207438867"/>
        <c:crosses val="autoZero"/>
        <c:auto val="1"/>
        <c:lblAlgn val="ctr"/>
        <c:lblOffset val="100"/>
        <c:noMultiLvlLbl val="1"/>
      </c:catAx>
      <c:valAx>
        <c:axId val="20743886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9703373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1"/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11C5-405D-AB7B-ED381D6DCF0E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11C5-405D-AB7B-ED381D6DCF0E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2-11C5-405D-AB7B-ED381D6DCF0E}"/>
              </c:ext>
            </c:extLst>
          </c:dPt>
          <c:dLbls>
            <c:dLbl>
              <c:idx val="0"/>
              <c:layout>
                <c:manualLayout>
                  <c:x val="-3.1235008886605973E-3"/>
                  <c:y val="-3.0486267976696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C5-405D-AB7B-ED381D6DCF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'Esito Inglese Listening'!$A$2:$A$9</c:f>
              <c:strCache>
                <c:ptCount val="8"/>
                <c:pt idx="0">
                  <c:v>Classe 5^A S.S.</c:v>
                </c:pt>
                <c:pt idx="1">
                  <c:v>Classe 5^B S.S.</c:v>
                </c:pt>
                <c:pt idx="2">
                  <c:v>Classe 5^ CAST.</c:v>
                </c:pt>
                <c:pt idx="3">
                  <c:v>Classe 5^ BASS</c:v>
                </c:pt>
                <c:pt idx="4">
                  <c:v>ALIC838001</c:v>
                </c:pt>
                <c:pt idx="5">
                  <c:v>Piemonte</c:v>
                </c:pt>
                <c:pt idx="6">
                  <c:v>Nord Ovest</c:v>
                </c:pt>
                <c:pt idx="7">
                  <c:v>Italia</c:v>
                </c:pt>
              </c:strCache>
            </c:strRef>
          </c:cat>
          <c:val>
            <c:numRef>
              <c:f>'Esito Inglese Listening'!$B$2:$B$9</c:f>
              <c:numCache>
                <c:formatCode>0.0</c:formatCode>
                <c:ptCount val="8"/>
                <c:pt idx="0">
                  <c:v>73.8</c:v>
                </c:pt>
                <c:pt idx="1">
                  <c:v>83.3</c:v>
                </c:pt>
                <c:pt idx="2">
                  <c:v>83.7</c:v>
                </c:pt>
                <c:pt idx="3">
                  <c:v>88.5</c:v>
                </c:pt>
                <c:pt idx="4">
                  <c:v>81.900000000000006</c:v>
                </c:pt>
                <c:pt idx="5">
                  <c:v>78.5</c:v>
                </c:pt>
                <c:pt idx="6">
                  <c:v>80.3</c:v>
                </c:pt>
                <c:pt idx="7">
                  <c:v>78.8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C5-405D-AB7B-ED381D6DC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5940965"/>
        <c:axId val="900928431"/>
      </c:barChart>
      <c:lineChart>
        <c:grouping val="standard"/>
        <c:varyColors val="0"/>
        <c:ser>
          <c:idx val="1"/>
          <c:order val="1"/>
          <c:spPr>
            <a:ln w="38100" cap="rnd">
              <a:solidFill>
                <a:srgbClr val="A7EA52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'Esito Inglese Listening'!$A$2:$A$9</c:f>
              <c:strCache>
                <c:ptCount val="8"/>
                <c:pt idx="0">
                  <c:v>Classe 5^A S.S.</c:v>
                </c:pt>
                <c:pt idx="1">
                  <c:v>Classe 5^B S.S.</c:v>
                </c:pt>
                <c:pt idx="2">
                  <c:v>Classe 5^ CAST.</c:v>
                </c:pt>
                <c:pt idx="3">
                  <c:v>Classe 5^ BASS</c:v>
                </c:pt>
                <c:pt idx="4">
                  <c:v>ALIC838001</c:v>
                </c:pt>
                <c:pt idx="5">
                  <c:v>Piemonte</c:v>
                </c:pt>
                <c:pt idx="6">
                  <c:v>Nord Ovest</c:v>
                </c:pt>
                <c:pt idx="7">
                  <c:v>Italia</c:v>
                </c:pt>
              </c:strCache>
            </c:strRef>
          </c:cat>
          <c:val>
            <c:numRef>
              <c:f>'Esito Inglese Listening'!$C$2:$C$9</c:f>
              <c:numCache>
                <c:formatCode>0.0</c:formatCode>
                <c:ptCount val="8"/>
                <c:pt idx="0">
                  <c:v>78.8</c:v>
                </c:pt>
                <c:pt idx="1">
                  <c:v>78.8</c:v>
                </c:pt>
                <c:pt idx="2">
                  <c:v>78.8</c:v>
                </c:pt>
                <c:pt idx="3">
                  <c:v>78.8</c:v>
                </c:pt>
                <c:pt idx="4">
                  <c:v>78.8</c:v>
                </c:pt>
                <c:pt idx="5">
                  <c:v>78.8</c:v>
                </c:pt>
                <c:pt idx="6">
                  <c:v>78.8</c:v>
                </c:pt>
                <c:pt idx="7">
                  <c:v>78.8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1C5-405D-AB7B-ED381D6DC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5940965"/>
        <c:axId val="900928431"/>
      </c:lineChart>
      <c:catAx>
        <c:axId val="88594096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it-IT"/>
          </a:p>
        </c:txPr>
        <c:crossAx val="900928431"/>
        <c:crosses val="autoZero"/>
        <c:auto val="1"/>
        <c:lblAlgn val="ctr"/>
        <c:lblOffset val="100"/>
        <c:noMultiLvlLbl val="1"/>
      </c:catAx>
      <c:valAx>
        <c:axId val="90092843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8594096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v>ALIC838001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 ITALIANO'!$B$2:$E$2</c:f>
              <c:strCache>
                <c:ptCount val="4"/>
                <c:pt idx="0">
                  <c:v>Testo narrativo</c:v>
                </c:pt>
                <c:pt idx="1">
                  <c:v>Testo espositivo</c:v>
                </c:pt>
                <c:pt idx="2">
                  <c:v>Riflessioni sulla lingua</c:v>
                </c:pt>
                <c:pt idx="3">
                  <c:v>Prova complessiva</c:v>
                </c:pt>
              </c:strCache>
            </c:strRef>
          </c:cat>
          <c:val>
            <c:numRef>
              <c:f>'PARTI ITALIANO'!$B$3:$E$3</c:f>
              <c:numCache>
                <c:formatCode>0.0</c:formatCode>
                <c:ptCount val="4"/>
                <c:pt idx="0" formatCode="General">
                  <c:v>71.5</c:v>
                </c:pt>
                <c:pt idx="1">
                  <c:v>60.8</c:v>
                </c:pt>
                <c:pt idx="2">
                  <c:v>62</c:v>
                </c:pt>
                <c:pt idx="3">
                  <c:v>65.2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23-4971-BE46-40893BAF4937}"/>
            </c:ext>
          </c:extLst>
        </c:ser>
        <c:ser>
          <c:idx val="1"/>
          <c:order val="1"/>
          <c:tx>
            <c:v>Italia</c:v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 ITALIANO'!$B$2:$E$2</c:f>
              <c:strCache>
                <c:ptCount val="4"/>
                <c:pt idx="0">
                  <c:v>Testo narrativo</c:v>
                </c:pt>
                <c:pt idx="1">
                  <c:v>Testo espositivo</c:v>
                </c:pt>
                <c:pt idx="2">
                  <c:v>Riflessioni sulla lingua</c:v>
                </c:pt>
                <c:pt idx="3">
                  <c:v>Prova complessiva</c:v>
                </c:pt>
              </c:strCache>
            </c:strRef>
          </c:cat>
          <c:val>
            <c:numRef>
              <c:f>'PARTI ITALIANO'!$B$4:$E$4</c:f>
              <c:numCache>
                <c:formatCode>General</c:formatCode>
                <c:ptCount val="4"/>
                <c:pt idx="0">
                  <c:v>67.900000000000006</c:v>
                </c:pt>
                <c:pt idx="1">
                  <c:v>61.9</c:v>
                </c:pt>
                <c:pt idx="2">
                  <c:v>57.4</c:v>
                </c:pt>
                <c:pt idx="3">
                  <c:v>62.9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23-4971-BE46-40893BAF49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51946840"/>
        <c:axId val="1626967021"/>
      </c:barChart>
      <c:catAx>
        <c:axId val="17519468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it-IT"/>
          </a:p>
        </c:txPr>
        <c:crossAx val="1626967021"/>
        <c:crosses val="autoZero"/>
        <c:auto val="1"/>
        <c:lblAlgn val="ctr"/>
        <c:lblOffset val="100"/>
        <c:noMultiLvlLbl val="1"/>
      </c:catAx>
      <c:valAx>
        <c:axId val="162696702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51946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1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v>ALIC838001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'AMBITI MATEMATICA'!$B$2:$F$2</c:f>
              <c:strCache>
                <c:ptCount val="5"/>
                <c:pt idx="0">
                  <c:v>Numeri</c:v>
                </c:pt>
                <c:pt idx="1">
                  <c:v>Dati e previsioni</c:v>
                </c:pt>
                <c:pt idx="2">
                  <c:v>Spazio e figure</c:v>
                </c:pt>
                <c:pt idx="3">
                  <c:v>Relazioni e funzioni</c:v>
                </c:pt>
                <c:pt idx="4">
                  <c:v>Prova complessiva</c:v>
                </c:pt>
              </c:strCache>
            </c:strRef>
          </c:cat>
          <c:val>
            <c:numRef>
              <c:f>'AMBITI MATEMATICA'!$B$3:$F$3</c:f>
              <c:numCache>
                <c:formatCode>0.0</c:formatCode>
                <c:ptCount val="5"/>
                <c:pt idx="0" formatCode="General">
                  <c:v>59</c:v>
                </c:pt>
                <c:pt idx="1">
                  <c:v>63.6</c:v>
                </c:pt>
                <c:pt idx="2">
                  <c:v>53</c:v>
                </c:pt>
                <c:pt idx="3">
                  <c:v>57.4</c:v>
                </c:pt>
                <c:pt idx="4">
                  <c:v>58.5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95-44EC-947F-75449F624EB0}"/>
            </c:ext>
          </c:extLst>
        </c:ser>
        <c:ser>
          <c:idx val="1"/>
          <c:order val="1"/>
          <c:tx>
            <c:v>Italia</c:v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'AMBITI MATEMATICA'!$B$2:$F$2</c:f>
              <c:strCache>
                <c:ptCount val="5"/>
                <c:pt idx="0">
                  <c:v>Numeri</c:v>
                </c:pt>
                <c:pt idx="1">
                  <c:v>Dati e previsioni</c:v>
                </c:pt>
                <c:pt idx="2">
                  <c:v>Spazio e figure</c:v>
                </c:pt>
                <c:pt idx="3">
                  <c:v>Relazioni e funzioni</c:v>
                </c:pt>
                <c:pt idx="4">
                  <c:v>Prova complessiva</c:v>
                </c:pt>
              </c:strCache>
            </c:strRef>
          </c:cat>
          <c:val>
            <c:numRef>
              <c:f>'AMBITI MATEMATICA'!$B$4:$F$4</c:f>
              <c:numCache>
                <c:formatCode>General</c:formatCode>
                <c:ptCount val="5"/>
                <c:pt idx="0">
                  <c:v>51.3</c:v>
                </c:pt>
                <c:pt idx="1">
                  <c:v>58</c:v>
                </c:pt>
                <c:pt idx="2">
                  <c:v>56.2</c:v>
                </c:pt>
                <c:pt idx="3">
                  <c:v>52.8</c:v>
                </c:pt>
                <c:pt idx="4">
                  <c:v>54.5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95-44EC-947F-75449F624E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00211731"/>
        <c:axId val="341723184"/>
      </c:barChart>
      <c:catAx>
        <c:axId val="70021173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it-IT"/>
          </a:p>
        </c:txPr>
        <c:crossAx val="341723184"/>
        <c:crosses val="autoZero"/>
        <c:auto val="1"/>
        <c:lblAlgn val="ctr"/>
        <c:lblOffset val="100"/>
        <c:noMultiLvlLbl val="1"/>
      </c:catAx>
      <c:valAx>
        <c:axId val="3417231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002117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1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v>ALIC838001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'DIMENSIONI MATEMATICA'!$B$2:$E$2</c:f>
              <c:strCache>
                <c:ptCount val="4"/>
                <c:pt idx="0">
                  <c:v>Conoscere</c:v>
                </c:pt>
                <c:pt idx="1">
                  <c:v>Risolvere problemi</c:v>
                </c:pt>
                <c:pt idx="2">
                  <c:v>Argomentare</c:v>
                </c:pt>
                <c:pt idx="3">
                  <c:v>Prova complessiva</c:v>
                </c:pt>
              </c:strCache>
            </c:strRef>
          </c:cat>
          <c:val>
            <c:numRef>
              <c:f>'DIMENSIONI MATEMATICA'!$B$3:$E$3</c:f>
              <c:numCache>
                <c:formatCode>0.0</c:formatCode>
                <c:ptCount val="4"/>
                <c:pt idx="0" formatCode="General">
                  <c:v>59.8</c:v>
                </c:pt>
                <c:pt idx="1">
                  <c:v>61</c:v>
                </c:pt>
                <c:pt idx="2">
                  <c:v>42.1</c:v>
                </c:pt>
                <c:pt idx="3">
                  <c:v>58.5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13-4726-9CED-F81BE47F0EB1}"/>
            </c:ext>
          </c:extLst>
        </c:ser>
        <c:ser>
          <c:idx val="1"/>
          <c:order val="1"/>
          <c:tx>
            <c:v>Italia</c:v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'DIMENSIONI MATEMATICA'!$B$2:$E$2</c:f>
              <c:strCache>
                <c:ptCount val="4"/>
                <c:pt idx="0">
                  <c:v>Conoscere</c:v>
                </c:pt>
                <c:pt idx="1">
                  <c:v>Risolvere problemi</c:v>
                </c:pt>
                <c:pt idx="2">
                  <c:v>Argomentare</c:v>
                </c:pt>
                <c:pt idx="3">
                  <c:v>Prova complessiva</c:v>
                </c:pt>
              </c:strCache>
            </c:strRef>
          </c:cat>
          <c:val>
            <c:numRef>
              <c:f>'DIMENSIONI MATEMATICA'!$B$4:$E$4</c:f>
              <c:numCache>
                <c:formatCode>General</c:formatCode>
                <c:ptCount val="4"/>
                <c:pt idx="0">
                  <c:v>55.7</c:v>
                </c:pt>
                <c:pt idx="1">
                  <c:v>55.5</c:v>
                </c:pt>
                <c:pt idx="2">
                  <c:v>44.9</c:v>
                </c:pt>
                <c:pt idx="3">
                  <c:v>54.5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13-4726-9CED-F81BE47F0E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00308773"/>
        <c:axId val="549628713"/>
      </c:barChart>
      <c:catAx>
        <c:axId val="120030877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it-IT"/>
          </a:p>
        </c:txPr>
        <c:crossAx val="549628713"/>
        <c:crosses val="autoZero"/>
        <c:auto val="1"/>
        <c:lblAlgn val="ctr"/>
        <c:lblOffset val="100"/>
        <c:noMultiLvlLbl val="1"/>
      </c:catAx>
      <c:valAx>
        <c:axId val="549628713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0030877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1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Italiano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spPr>
            <a:gradFill rotWithShape="1">
              <a:gsLst>
                <a:gs pos="0">
                  <a:schemeClr val="accent1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1"/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19D5-40EB-8499-506C18571C9B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19D5-40EB-8499-506C18571C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'Esito Italiano'!$A$2:$A$8</c:f>
              <c:strCache>
                <c:ptCount val="7"/>
                <c:pt idx="0">
                  <c:v>Classe 2^  S.S.</c:v>
                </c:pt>
                <c:pt idx="1">
                  <c:v>Classe 2^ CAST.</c:v>
                </c:pt>
                <c:pt idx="2">
                  <c:v>Classe 2^ BASS</c:v>
                </c:pt>
                <c:pt idx="3">
                  <c:v>ALIC838001</c:v>
                </c:pt>
                <c:pt idx="4">
                  <c:v>Piemonte</c:v>
                </c:pt>
                <c:pt idx="5">
                  <c:v>Nord Ovest</c:v>
                </c:pt>
                <c:pt idx="6">
                  <c:v>Italia</c:v>
                </c:pt>
              </c:strCache>
            </c:strRef>
          </c:cat>
          <c:val>
            <c:numRef>
              <c:f>'Esito Italiano'!$B$2:$B$8</c:f>
              <c:numCache>
                <c:formatCode>0.0</c:formatCode>
                <c:ptCount val="7"/>
                <c:pt idx="0">
                  <c:v>58.7</c:v>
                </c:pt>
                <c:pt idx="1">
                  <c:v>63.1</c:v>
                </c:pt>
                <c:pt idx="2">
                  <c:v>31.9</c:v>
                </c:pt>
                <c:pt idx="3">
                  <c:v>56.5</c:v>
                </c:pt>
                <c:pt idx="4">
                  <c:v>53.3</c:v>
                </c:pt>
                <c:pt idx="5">
                  <c:v>54.3</c:v>
                </c:pt>
                <c:pt idx="6">
                  <c:v>54.2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D5-40EB-8499-506C18571C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661740413"/>
        <c:axId val="442318504"/>
      </c:barChart>
      <c:lineChart>
        <c:grouping val="standard"/>
        <c:varyColors val="0"/>
        <c:ser>
          <c:idx val="1"/>
          <c:order val="1"/>
          <c:spPr>
            <a:ln w="57150" cap="rnd">
              <a:solidFill>
                <a:srgbClr val="A7EA52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3-19D5-40EB-8499-506C18571C9B}"/>
              </c:ext>
            </c:extLst>
          </c:dPt>
          <c:cat>
            <c:strRef>
              <c:f>'Esito Italiano'!$A$2:$A$8</c:f>
              <c:strCache>
                <c:ptCount val="7"/>
                <c:pt idx="0">
                  <c:v>Classe 2^  S.S.</c:v>
                </c:pt>
                <c:pt idx="1">
                  <c:v>Classe 2^ CAST.</c:v>
                </c:pt>
                <c:pt idx="2">
                  <c:v>Classe 2^ BASS</c:v>
                </c:pt>
                <c:pt idx="3">
                  <c:v>ALIC838001</c:v>
                </c:pt>
                <c:pt idx="4">
                  <c:v>Piemonte</c:v>
                </c:pt>
                <c:pt idx="5">
                  <c:v>Nord Ovest</c:v>
                </c:pt>
                <c:pt idx="6">
                  <c:v>Italia</c:v>
                </c:pt>
              </c:strCache>
            </c:strRef>
          </c:cat>
          <c:val>
            <c:numRef>
              <c:f>'Esito Italiano'!$C$2:$C$8</c:f>
              <c:numCache>
                <c:formatCode>0.0</c:formatCode>
                <c:ptCount val="7"/>
                <c:pt idx="0">
                  <c:v>54.2</c:v>
                </c:pt>
                <c:pt idx="1">
                  <c:v>54.2</c:v>
                </c:pt>
                <c:pt idx="2">
                  <c:v>54.2</c:v>
                </c:pt>
                <c:pt idx="3">
                  <c:v>54.2</c:v>
                </c:pt>
                <c:pt idx="4">
                  <c:v>54.2</c:v>
                </c:pt>
                <c:pt idx="5">
                  <c:v>54.2</c:v>
                </c:pt>
                <c:pt idx="6">
                  <c:v>54.2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9D5-40EB-8499-506C18571C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1740413"/>
        <c:axId val="442318504"/>
      </c:lineChart>
      <c:catAx>
        <c:axId val="66174041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it-IT"/>
          </a:p>
        </c:txPr>
        <c:crossAx val="442318504"/>
        <c:crosses val="autoZero"/>
        <c:auto val="1"/>
        <c:lblAlgn val="ctr"/>
        <c:lblOffset val="100"/>
        <c:noMultiLvlLbl val="1"/>
      </c:catAx>
      <c:valAx>
        <c:axId val="44231850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6174041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93A9CF"/>
            </a:solidFill>
            <a:ln>
              <a:noFill/>
            </a:ln>
            <a:effectLst/>
          </c:spPr>
          <c:invertIfNegative val="1"/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5AEF-440C-9AB9-EA0700E3825E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5AEF-440C-9AB9-EA0700E3825E}"/>
              </c:ext>
            </c:extLst>
          </c:dPt>
          <c:dLbls>
            <c:dLbl>
              <c:idx val="0"/>
              <c:layout>
                <c:manualLayout>
                  <c:x val="-2.7447649574289655E-17"/>
                  <c:y val="-5.49981281148920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EF-440C-9AB9-EA0700E3825E}"/>
                </c:ext>
              </c:extLst>
            </c:dLbl>
            <c:dLbl>
              <c:idx val="1"/>
              <c:layout>
                <c:manualLayout>
                  <c:x val="0"/>
                  <c:y val="-2.4749157651701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EF-440C-9AB9-EA0700E3825E}"/>
                </c:ext>
              </c:extLst>
            </c:dLbl>
            <c:dLbl>
              <c:idx val="2"/>
              <c:layout>
                <c:manualLayout>
                  <c:x val="1.5391937576379952E-3"/>
                  <c:y val="3.7123736477551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966515563350731E-2"/>
                      <c:h val="8.66220517809541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AEF-440C-9AB9-EA0700E382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'Esito Matematica '!$A$2:$A$8</c:f>
              <c:strCache>
                <c:ptCount val="7"/>
                <c:pt idx="0">
                  <c:v>Classe 2^ S.S.</c:v>
                </c:pt>
                <c:pt idx="1">
                  <c:v>Classe 2^ CAST.</c:v>
                </c:pt>
                <c:pt idx="2">
                  <c:v>Classe 2^ BASS</c:v>
                </c:pt>
                <c:pt idx="3">
                  <c:v>ALIC838001</c:v>
                </c:pt>
                <c:pt idx="4">
                  <c:v>Piemonte</c:v>
                </c:pt>
                <c:pt idx="5">
                  <c:v>Nord Ovest</c:v>
                </c:pt>
                <c:pt idx="6">
                  <c:v>Italia</c:v>
                </c:pt>
              </c:strCache>
            </c:strRef>
          </c:cat>
          <c:val>
            <c:numRef>
              <c:f>'Esito Matematica '!$B$2:$B$8</c:f>
              <c:numCache>
                <c:formatCode>0.0</c:formatCode>
                <c:ptCount val="7"/>
                <c:pt idx="0">
                  <c:v>57.1</c:v>
                </c:pt>
                <c:pt idx="1">
                  <c:v>51.9</c:v>
                </c:pt>
                <c:pt idx="2">
                  <c:v>66.7</c:v>
                </c:pt>
                <c:pt idx="3">
                  <c:v>56.9</c:v>
                </c:pt>
                <c:pt idx="4">
                  <c:v>53.8</c:v>
                </c:pt>
                <c:pt idx="5">
                  <c:v>55.7</c:v>
                </c:pt>
                <c:pt idx="6">
                  <c:v>54.6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2-5AEF-440C-9AB9-EA0700E38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1448230698"/>
        <c:axId val="259354331"/>
      </c:barChart>
      <c:lineChart>
        <c:grouping val="standard"/>
        <c:varyColors val="0"/>
        <c:ser>
          <c:idx val="1"/>
          <c:order val="1"/>
          <c:spPr>
            <a:ln w="57150" cap="rnd">
              <a:solidFill>
                <a:srgbClr val="A7EA52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'Esito Matematica '!$A$2:$A$8</c:f>
              <c:strCache>
                <c:ptCount val="7"/>
                <c:pt idx="0">
                  <c:v>Classe 2^ S.S.</c:v>
                </c:pt>
                <c:pt idx="1">
                  <c:v>Classe 2^ CAST.</c:v>
                </c:pt>
                <c:pt idx="2">
                  <c:v>Classe 2^ BASS</c:v>
                </c:pt>
                <c:pt idx="3">
                  <c:v>ALIC838001</c:v>
                </c:pt>
                <c:pt idx="4">
                  <c:v>Piemonte</c:v>
                </c:pt>
                <c:pt idx="5">
                  <c:v>Nord Ovest</c:v>
                </c:pt>
                <c:pt idx="6">
                  <c:v>Italia</c:v>
                </c:pt>
              </c:strCache>
            </c:strRef>
          </c:cat>
          <c:val>
            <c:numRef>
              <c:f>'Esito Matematica '!$C$2:$C$8</c:f>
              <c:numCache>
                <c:formatCode>0.0</c:formatCode>
                <c:ptCount val="7"/>
                <c:pt idx="0">
                  <c:v>54.6</c:v>
                </c:pt>
                <c:pt idx="1">
                  <c:v>54.6</c:v>
                </c:pt>
                <c:pt idx="2">
                  <c:v>54.6</c:v>
                </c:pt>
                <c:pt idx="3">
                  <c:v>54.6</c:v>
                </c:pt>
                <c:pt idx="4">
                  <c:v>54.6</c:v>
                </c:pt>
                <c:pt idx="5">
                  <c:v>54.6</c:v>
                </c:pt>
                <c:pt idx="6">
                  <c:v>54.6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AEF-440C-9AB9-EA0700E38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8230698"/>
        <c:axId val="259354331"/>
      </c:lineChart>
      <c:catAx>
        <c:axId val="144823069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it-IT"/>
          </a:p>
        </c:txPr>
        <c:crossAx val="259354331"/>
        <c:crosses val="autoZero"/>
        <c:auto val="1"/>
        <c:lblAlgn val="ctr"/>
        <c:lblOffset val="100"/>
        <c:noMultiLvlLbl val="1"/>
      </c:catAx>
      <c:valAx>
        <c:axId val="25935433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4823069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v>ALIC838001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1"/>
          <c:dLbls>
            <c:dLbl>
              <c:idx val="0"/>
              <c:layout>
                <c:manualLayout>
                  <c:x val="-3.1971067747205524E-17"/>
                  <c:y val="6.92966056230867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4B-4F3B-99B1-84F3ED270C9D}"/>
                </c:ext>
              </c:extLst>
            </c:dLbl>
            <c:dLbl>
              <c:idx val="1"/>
              <c:layout>
                <c:manualLayout>
                  <c:x val="-6.9755862719364289E-3"/>
                  <c:y val="4.15779633738517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4B-4F3B-99B1-84F3ED270C9D}"/>
                </c:ext>
              </c:extLst>
            </c:dLbl>
            <c:dLbl>
              <c:idx val="2"/>
              <c:layout>
                <c:manualLayout>
                  <c:x val="0"/>
                  <c:y val="9.70152478723218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4B-4F3B-99B1-84F3ED270C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 ITALIANO'!$B$2:$D$2</c:f>
              <c:strCache>
                <c:ptCount val="3"/>
                <c:pt idx="0">
                  <c:v>Comprensione del testo</c:v>
                </c:pt>
                <c:pt idx="1">
                  <c:v>Esercizi linguistici</c:v>
                </c:pt>
                <c:pt idx="2">
                  <c:v>Prova complessiva</c:v>
                </c:pt>
              </c:strCache>
            </c:strRef>
          </c:cat>
          <c:val>
            <c:numRef>
              <c:f>'PARTI ITALIANO'!$B$3:$D$3</c:f>
              <c:numCache>
                <c:formatCode>0.0</c:formatCode>
                <c:ptCount val="3"/>
                <c:pt idx="0" formatCode="General">
                  <c:v>54.6</c:v>
                </c:pt>
                <c:pt idx="1">
                  <c:v>69.7</c:v>
                </c:pt>
                <c:pt idx="2">
                  <c:v>56.5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38-4BFE-A08E-AB39F666998C}"/>
            </c:ext>
          </c:extLst>
        </c:ser>
        <c:ser>
          <c:idx val="1"/>
          <c:order val="1"/>
          <c:tx>
            <c:v>Italia</c:v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1"/>
          <c:dLbls>
            <c:dLbl>
              <c:idx val="0"/>
              <c:layout>
                <c:manualLayout>
                  <c:x val="0"/>
                  <c:y val="1.38593211246168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4B-4F3B-99B1-84F3ED270C9D}"/>
                </c:ext>
              </c:extLst>
            </c:dLbl>
            <c:dLbl>
              <c:idx val="1"/>
              <c:layout>
                <c:manualLayout>
                  <c:x val="-6.3942135494411048E-17"/>
                  <c:y val="1.24733890121555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4B-4F3B-99B1-84F3ED270C9D}"/>
                </c:ext>
              </c:extLst>
            </c:dLbl>
            <c:dLbl>
              <c:idx val="2"/>
              <c:layout>
                <c:manualLayout>
                  <c:x val="-1.278842709888221E-16"/>
                  <c:y val="4.15779633738515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4B-4F3B-99B1-84F3ED270C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 ITALIANO'!$B$2:$D$2</c:f>
              <c:strCache>
                <c:ptCount val="3"/>
                <c:pt idx="0">
                  <c:v>Comprensione del testo</c:v>
                </c:pt>
                <c:pt idx="1">
                  <c:v>Esercizi linguistici</c:v>
                </c:pt>
                <c:pt idx="2">
                  <c:v>Prova complessiva</c:v>
                </c:pt>
              </c:strCache>
            </c:strRef>
          </c:cat>
          <c:val>
            <c:numRef>
              <c:f>'PARTI ITALIANO'!$B$4:$D$4</c:f>
              <c:numCache>
                <c:formatCode>General</c:formatCode>
                <c:ptCount val="3"/>
                <c:pt idx="0">
                  <c:v>51.9</c:v>
                </c:pt>
                <c:pt idx="1">
                  <c:v>70.2</c:v>
                </c:pt>
                <c:pt idx="2">
                  <c:v>54.2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38-4BFE-A08E-AB39F666998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51946840"/>
        <c:axId val="1626967021"/>
      </c:barChart>
      <c:catAx>
        <c:axId val="17519468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it-IT"/>
          </a:p>
        </c:txPr>
        <c:crossAx val="1626967021"/>
        <c:crosses val="autoZero"/>
        <c:auto val="1"/>
        <c:lblAlgn val="ctr"/>
        <c:lblOffset val="100"/>
        <c:noMultiLvlLbl val="1"/>
      </c:catAx>
      <c:valAx>
        <c:axId val="162696702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51946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1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v>ALIC838001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1"/>
          <c:dLbls>
            <c:dLbl>
              <c:idx val="0"/>
              <c:layout>
                <c:manualLayout>
                  <c:x val="1.4259095784497333E-17"/>
                  <c:y val="1.71568652921083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F1-4CD4-A71A-B668639163FB}"/>
                </c:ext>
              </c:extLst>
            </c:dLbl>
            <c:dLbl>
              <c:idx val="1"/>
              <c:layout>
                <c:manualLayout>
                  <c:x val="-1.555555691649724E-3"/>
                  <c:y val="1.18778298176134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F1-4CD4-A71A-B668639163FB}"/>
                </c:ext>
              </c:extLst>
            </c:dLbl>
            <c:dLbl>
              <c:idx val="2"/>
              <c:layout>
                <c:manualLayout>
                  <c:x val="0"/>
                  <c:y val="1.18778298176134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F1-4CD4-A71A-B668639163FB}"/>
                </c:ext>
              </c:extLst>
            </c:dLbl>
            <c:dLbl>
              <c:idx val="3"/>
              <c:layout>
                <c:manualLayout>
                  <c:x val="3.1111113832992194E-3"/>
                  <c:y val="1.18778298176134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F1-4CD4-A71A-B668639163FB}"/>
                </c:ext>
              </c:extLst>
            </c:dLbl>
            <c:dLbl>
              <c:idx val="4"/>
              <c:layout>
                <c:manualLayout>
                  <c:x val="-3.1111113832993334E-3"/>
                  <c:y val="1.18778298176134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CF1-4CD4-A71A-B668639163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'AMBITI MATEMATICA'!$B$2:$F$2</c:f>
              <c:strCache>
                <c:ptCount val="5"/>
                <c:pt idx="0">
                  <c:v>Numeri</c:v>
                </c:pt>
                <c:pt idx="1">
                  <c:v>Dati e previsioni</c:v>
                </c:pt>
                <c:pt idx="2">
                  <c:v>Spazio e figure</c:v>
                </c:pt>
                <c:pt idx="3">
                  <c:v>Relazioni e funzioni</c:v>
                </c:pt>
                <c:pt idx="4">
                  <c:v>Prova complessiva</c:v>
                </c:pt>
              </c:strCache>
            </c:strRef>
          </c:cat>
          <c:val>
            <c:numRef>
              <c:f>'AMBITI MATEMATICA'!$B$3:$F$3</c:f>
              <c:numCache>
                <c:formatCode>0.0</c:formatCode>
                <c:ptCount val="5"/>
                <c:pt idx="0" formatCode="General">
                  <c:v>53.1</c:v>
                </c:pt>
                <c:pt idx="1">
                  <c:v>60.7</c:v>
                </c:pt>
                <c:pt idx="2">
                  <c:v>59.2</c:v>
                </c:pt>
                <c:pt idx="3">
                  <c:v>53.6</c:v>
                </c:pt>
                <c:pt idx="4">
                  <c:v>56.9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8E-4C76-9A9B-EB5B898C8692}"/>
            </c:ext>
          </c:extLst>
        </c:ser>
        <c:ser>
          <c:idx val="1"/>
          <c:order val="1"/>
          <c:tx>
            <c:v>Italia</c:v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1"/>
          <c:dLbls>
            <c:dLbl>
              <c:idx val="0"/>
              <c:layout>
                <c:manualLayout>
                  <c:x val="0"/>
                  <c:y val="1.18778298176134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F1-4CD4-A71A-B668639163FB}"/>
                </c:ext>
              </c:extLst>
            </c:dLbl>
            <c:dLbl>
              <c:idx val="1"/>
              <c:layout>
                <c:manualLayout>
                  <c:x val="-5.7036383137989331E-17"/>
                  <c:y val="9.23831208036599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F1-4CD4-A71A-B668639163FB}"/>
                </c:ext>
              </c:extLst>
            </c:dLbl>
            <c:dLbl>
              <c:idx val="2"/>
              <c:layout>
                <c:manualLayout>
                  <c:x val="0"/>
                  <c:y val="9.23831208036599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F1-4CD4-A71A-B668639163FB}"/>
                </c:ext>
              </c:extLst>
            </c:dLbl>
            <c:dLbl>
              <c:idx val="3"/>
              <c:layout>
                <c:manualLayout>
                  <c:x val="0"/>
                  <c:y val="1.97963830293558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F1-4CD4-A71A-B668639163FB}"/>
                </c:ext>
              </c:extLst>
            </c:dLbl>
            <c:dLbl>
              <c:idx val="4"/>
              <c:layout>
                <c:manualLayout>
                  <c:x val="-1.1407276627597866E-16"/>
                  <c:y val="9.23831208036599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CF1-4CD4-A71A-B668639163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'AMBITI MATEMATICA'!$B$2:$F$2</c:f>
              <c:strCache>
                <c:ptCount val="5"/>
                <c:pt idx="0">
                  <c:v>Numeri</c:v>
                </c:pt>
                <c:pt idx="1">
                  <c:v>Dati e previsioni</c:v>
                </c:pt>
                <c:pt idx="2">
                  <c:v>Spazio e figure</c:v>
                </c:pt>
                <c:pt idx="3">
                  <c:v>Relazioni e funzioni</c:v>
                </c:pt>
                <c:pt idx="4">
                  <c:v>Prova complessiva</c:v>
                </c:pt>
              </c:strCache>
            </c:strRef>
          </c:cat>
          <c:val>
            <c:numRef>
              <c:f>'AMBITI MATEMATICA'!$B$4:$F$4</c:f>
              <c:numCache>
                <c:formatCode>General</c:formatCode>
                <c:ptCount val="5"/>
                <c:pt idx="0">
                  <c:v>47.9</c:v>
                </c:pt>
                <c:pt idx="1">
                  <c:v>57.6</c:v>
                </c:pt>
                <c:pt idx="2">
                  <c:v>57.5</c:v>
                </c:pt>
                <c:pt idx="3">
                  <c:v>54.8</c:v>
                </c:pt>
                <c:pt idx="4">
                  <c:v>54.6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8E-4C76-9A9B-EB5B898C869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00211731"/>
        <c:axId val="341723184"/>
      </c:barChart>
      <c:catAx>
        <c:axId val="70021173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it-IT"/>
          </a:p>
        </c:txPr>
        <c:crossAx val="341723184"/>
        <c:crosses val="autoZero"/>
        <c:auto val="1"/>
        <c:lblAlgn val="ctr"/>
        <c:lblOffset val="100"/>
        <c:noMultiLvlLbl val="1"/>
      </c:catAx>
      <c:valAx>
        <c:axId val="3417231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002117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1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v>ALIC838001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1"/>
          <c:dLbls>
            <c:dLbl>
              <c:idx val="0"/>
              <c:layout>
                <c:manualLayout>
                  <c:x val="-1.6025641025641025E-3"/>
                  <c:y val="1.45833349975276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41-42BD-9690-2854DA7499F0}"/>
                </c:ext>
              </c:extLst>
            </c:dLbl>
            <c:dLbl>
              <c:idx val="1"/>
              <c:layout>
                <c:manualLayout>
                  <c:x val="0"/>
                  <c:y val="6.97463847707840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41-42BD-9690-2854DA7499F0}"/>
                </c:ext>
              </c:extLst>
            </c:dLbl>
            <c:dLbl>
              <c:idx val="2"/>
              <c:layout>
                <c:manualLayout>
                  <c:x val="0"/>
                  <c:y val="1.4583334997527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41-42BD-9690-2854DA7499F0}"/>
                </c:ext>
              </c:extLst>
            </c:dLbl>
            <c:dLbl>
              <c:idx val="3"/>
              <c:layout>
                <c:manualLayout>
                  <c:x val="0"/>
                  <c:y val="1.20471028240445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41-42BD-9690-2854DA7499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'DIMENSIONI MATEMATICA'!$B$2:$E$2</c:f>
              <c:strCache>
                <c:ptCount val="4"/>
                <c:pt idx="0">
                  <c:v>Conoscere</c:v>
                </c:pt>
                <c:pt idx="1">
                  <c:v>Risolvere problemi</c:v>
                </c:pt>
                <c:pt idx="2">
                  <c:v>Argomentare</c:v>
                </c:pt>
                <c:pt idx="3">
                  <c:v>Prova complessiva</c:v>
                </c:pt>
              </c:strCache>
            </c:strRef>
          </c:cat>
          <c:val>
            <c:numRef>
              <c:f>'DIMENSIONI MATEMATICA'!$B$3:$E$3</c:f>
              <c:numCache>
                <c:formatCode>0.0</c:formatCode>
                <c:ptCount val="4"/>
                <c:pt idx="0" formatCode="General">
                  <c:v>60.8</c:v>
                </c:pt>
                <c:pt idx="1">
                  <c:v>51</c:v>
                </c:pt>
                <c:pt idx="2">
                  <c:v>57.1</c:v>
                </c:pt>
                <c:pt idx="3">
                  <c:v>56.9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98-4830-BEC4-3F2DBA3E5C32}"/>
            </c:ext>
          </c:extLst>
        </c:ser>
        <c:ser>
          <c:idx val="1"/>
          <c:order val="1"/>
          <c:tx>
            <c:v>Italia</c:v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1"/>
          <c:dLbls>
            <c:dLbl>
              <c:idx val="0"/>
              <c:layout>
                <c:manualLayout>
                  <c:x val="-2.9380002480046135E-17"/>
                  <c:y val="6.97463847707840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41-42BD-9690-2854DA7499F0}"/>
                </c:ext>
              </c:extLst>
            </c:dLbl>
            <c:dLbl>
              <c:idx val="1"/>
              <c:layout>
                <c:manualLayout>
                  <c:x val="-1.6025641025641025E-3"/>
                  <c:y val="4.43840630359533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41-42BD-9690-2854DA7499F0}"/>
                </c:ext>
              </c:extLst>
            </c:dLbl>
            <c:dLbl>
              <c:idx val="2"/>
              <c:layout>
                <c:manualLayout>
                  <c:x val="0"/>
                  <c:y val="9.51087065056152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41-42BD-9690-2854DA7499F0}"/>
                </c:ext>
              </c:extLst>
            </c:dLbl>
            <c:dLbl>
              <c:idx val="3"/>
              <c:layout>
                <c:manualLayout>
                  <c:x val="0"/>
                  <c:y val="6.97463847707845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41-42BD-9690-2854DA7499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'DIMENSIONI MATEMATICA'!$B$2:$E$2</c:f>
              <c:strCache>
                <c:ptCount val="4"/>
                <c:pt idx="0">
                  <c:v>Conoscere</c:v>
                </c:pt>
                <c:pt idx="1">
                  <c:v>Risolvere problemi</c:v>
                </c:pt>
                <c:pt idx="2">
                  <c:v>Argomentare</c:v>
                </c:pt>
                <c:pt idx="3">
                  <c:v>Prova complessiva</c:v>
                </c:pt>
              </c:strCache>
            </c:strRef>
          </c:cat>
          <c:val>
            <c:numRef>
              <c:f>'DIMENSIONI MATEMATICA'!$B$4:$E$4</c:f>
              <c:numCache>
                <c:formatCode>General</c:formatCode>
                <c:ptCount val="4"/>
                <c:pt idx="0">
                  <c:v>56</c:v>
                </c:pt>
                <c:pt idx="1">
                  <c:v>53.1</c:v>
                </c:pt>
                <c:pt idx="2">
                  <c:v>52.4</c:v>
                </c:pt>
                <c:pt idx="3">
                  <c:v>54.6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98-4830-BEC4-3F2DBA3E5C3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00308773"/>
        <c:axId val="549628713"/>
      </c:barChart>
      <c:catAx>
        <c:axId val="120030877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it-IT"/>
          </a:p>
        </c:txPr>
        <c:crossAx val="549628713"/>
        <c:crosses val="autoZero"/>
        <c:auto val="1"/>
        <c:lblAlgn val="ctr"/>
        <c:lblOffset val="100"/>
        <c:noMultiLvlLbl val="1"/>
      </c:catAx>
      <c:valAx>
        <c:axId val="549628713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0030877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1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v>ALIC838001</c:v>
          </c:tx>
          <c:spPr>
            <a:solidFill>
              <a:srgbClr val="0070C0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'Esiti generali delle prove'!$B$2:$C$2</c:f>
              <c:strCache>
                <c:ptCount val="2"/>
                <c:pt idx="0">
                  <c:v>Italiano</c:v>
                </c:pt>
                <c:pt idx="1">
                  <c:v>Matematica</c:v>
                </c:pt>
              </c:strCache>
            </c:strRef>
          </c:cat>
          <c:val>
            <c:numRef>
              <c:f>'Esiti generali delle prove'!$B$3:$C$3</c:f>
              <c:numCache>
                <c:formatCode>0.0</c:formatCode>
                <c:ptCount val="2"/>
                <c:pt idx="0" formatCode="General">
                  <c:v>65.2</c:v>
                </c:pt>
                <c:pt idx="1">
                  <c:v>58.5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560-4B63-9881-ACA1C01D0B6C}"/>
            </c:ext>
          </c:extLst>
        </c:ser>
        <c:ser>
          <c:idx val="1"/>
          <c:order val="1"/>
          <c:tx>
            <c:v>Piemonte</c:v>
          </c:tx>
          <c:spPr>
            <a:solidFill>
              <a:srgbClr val="5ECCF3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'Esiti generali delle prove'!$B$2:$C$2</c:f>
              <c:strCache>
                <c:ptCount val="2"/>
                <c:pt idx="0">
                  <c:v>Italiano</c:v>
                </c:pt>
                <c:pt idx="1">
                  <c:v>Matematica</c:v>
                </c:pt>
              </c:strCache>
            </c:strRef>
          </c:cat>
          <c:val>
            <c:numRef>
              <c:f>'Esiti generali delle prove'!$B$4:$C$4</c:f>
              <c:numCache>
                <c:formatCode>General</c:formatCode>
                <c:ptCount val="2"/>
                <c:pt idx="0">
                  <c:v>62</c:v>
                </c:pt>
                <c:pt idx="1">
                  <c:v>53.8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8560-4B63-9881-ACA1C01D0B6C}"/>
            </c:ext>
          </c:extLst>
        </c:ser>
        <c:ser>
          <c:idx val="2"/>
          <c:order val="2"/>
          <c:tx>
            <c:v>Nord Ovest</c:v>
          </c:tx>
          <c:spPr>
            <a:solidFill>
              <a:srgbClr val="34AC8B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'Esiti generali delle prove'!$B$2:$C$2</c:f>
              <c:strCache>
                <c:ptCount val="2"/>
                <c:pt idx="0">
                  <c:v>Italiano</c:v>
                </c:pt>
                <c:pt idx="1">
                  <c:v>Matematica</c:v>
                </c:pt>
              </c:strCache>
            </c:strRef>
          </c:cat>
          <c:val>
            <c:numRef>
              <c:f>'Esiti generali delle prove'!$B$5:$C$5</c:f>
              <c:numCache>
                <c:formatCode>General</c:formatCode>
                <c:ptCount val="2"/>
                <c:pt idx="0">
                  <c:v>63.4</c:v>
                </c:pt>
                <c:pt idx="1">
                  <c:v>54.7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2-8560-4B63-9881-ACA1C01D0B6C}"/>
            </c:ext>
          </c:extLst>
        </c:ser>
        <c:ser>
          <c:idx val="3"/>
          <c:order val="3"/>
          <c:tx>
            <c:v>Italia</c:v>
          </c:tx>
          <c:spPr>
            <a:solidFill>
              <a:srgbClr val="21306A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'Esiti generali delle prove'!$B$2:$C$2</c:f>
              <c:strCache>
                <c:ptCount val="2"/>
                <c:pt idx="0">
                  <c:v>Italiano</c:v>
                </c:pt>
                <c:pt idx="1">
                  <c:v>Matematica</c:v>
                </c:pt>
              </c:strCache>
            </c:strRef>
          </c:cat>
          <c:val>
            <c:numRef>
              <c:f>'Esiti generali delle prove'!$B$6:$C$6</c:f>
              <c:numCache>
                <c:formatCode>General</c:formatCode>
                <c:ptCount val="2"/>
                <c:pt idx="0">
                  <c:v>62.9</c:v>
                </c:pt>
                <c:pt idx="1">
                  <c:v>54.5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3-8560-4B63-9881-ACA1C01D0B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25329743"/>
        <c:axId val="65863210"/>
      </c:barChart>
      <c:catAx>
        <c:axId val="10253297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it-IT"/>
          </a:p>
        </c:txPr>
        <c:crossAx val="65863210"/>
        <c:crosses val="autoZero"/>
        <c:auto val="1"/>
        <c:lblAlgn val="ctr"/>
        <c:lblOffset val="100"/>
        <c:noMultiLvlLbl val="1"/>
      </c:catAx>
      <c:valAx>
        <c:axId val="65863210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25329743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it-IT">
                <a:latin typeface="Garamond" panose="02020404030301010803" pitchFamily="18" charset="0"/>
              </a:rPr>
              <a:t>Italiano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3D9BC2"/>
            </a:solidFill>
            <a:ln>
              <a:noFill/>
            </a:ln>
            <a:effectLst/>
          </c:spPr>
          <c:invertIfNegative val="1"/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524A-4A81-96A0-9A85747E16D6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524A-4A81-96A0-9A85747E16D6}"/>
              </c:ext>
            </c:extLst>
          </c:dPt>
          <c:dLbls>
            <c:dLbl>
              <c:idx val="1"/>
              <c:layout>
                <c:manualLayout>
                  <c:x val="0"/>
                  <c:y val="-1.9097219238654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9D-4378-83CE-5F551263F26E}"/>
                </c:ext>
              </c:extLst>
            </c:dLbl>
            <c:dLbl>
              <c:idx val="2"/>
              <c:layout>
                <c:manualLayout>
                  <c:x val="-6.0559858819909142E-17"/>
                  <c:y val="-2.1825393415605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4A-4A81-96A0-9A85747E16D6}"/>
                </c:ext>
              </c:extLst>
            </c:dLbl>
            <c:dLbl>
              <c:idx val="4"/>
              <c:layout>
                <c:manualLayout>
                  <c:x val="0"/>
                  <c:y val="5.45634835390133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24A-4A81-96A0-9A85747E16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'Esito Italiano'!$A$2:$A$9</c:f>
              <c:strCache>
                <c:ptCount val="8"/>
                <c:pt idx="0">
                  <c:v>Classe 5^A S.S.</c:v>
                </c:pt>
                <c:pt idx="1">
                  <c:v>Classe 5^B S.S.</c:v>
                </c:pt>
                <c:pt idx="2">
                  <c:v>Classe 5^ CAST.</c:v>
                </c:pt>
                <c:pt idx="3">
                  <c:v>Classe 5^ BASS</c:v>
                </c:pt>
                <c:pt idx="4">
                  <c:v>ALIC838001</c:v>
                </c:pt>
                <c:pt idx="5">
                  <c:v>Piemonte</c:v>
                </c:pt>
                <c:pt idx="6">
                  <c:v>Nord Ovest</c:v>
                </c:pt>
                <c:pt idx="7">
                  <c:v>Italia</c:v>
                </c:pt>
              </c:strCache>
            </c:strRef>
          </c:cat>
          <c:val>
            <c:numRef>
              <c:f>'Esito Italiano'!$B$2:$B$9</c:f>
              <c:numCache>
                <c:formatCode>0.0</c:formatCode>
                <c:ptCount val="8"/>
                <c:pt idx="0">
                  <c:v>68.599999999999994</c:v>
                </c:pt>
                <c:pt idx="1">
                  <c:v>61.1</c:v>
                </c:pt>
                <c:pt idx="2">
                  <c:v>58.8</c:v>
                </c:pt>
                <c:pt idx="3">
                  <c:v>70</c:v>
                </c:pt>
                <c:pt idx="4">
                  <c:v>65.2</c:v>
                </c:pt>
                <c:pt idx="5">
                  <c:v>62</c:v>
                </c:pt>
                <c:pt idx="6">
                  <c:v>63.4</c:v>
                </c:pt>
                <c:pt idx="7">
                  <c:v>62.9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2-524A-4A81-96A0-9A85747E1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1740413"/>
        <c:axId val="442318504"/>
      </c:barChart>
      <c:lineChart>
        <c:grouping val="standard"/>
        <c:varyColors val="0"/>
        <c:ser>
          <c:idx val="1"/>
          <c:order val="1"/>
          <c:spPr>
            <a:ln w="57150" cap="rnd">
              <a:solidFill>
                <a:srgbClr val="A7EA52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3-524A-4A81-96A0-9A85747E16D6}"/>
              </c:ext>
            </c:extLst>
          </c:dPt>
          <c:cat>
            <c:strRef>
              <c:f>'Esito Italiano'!$A$2:$A$9</c:f>
              <c:strCache>
                <c:ptCount val="8"/>
                <c:pt idx="0">
                  <c:v>Classe 5^A S.S.</c:v>
                </c:pt>
                <c:pt idx="1">
                  <c:v>Classe 5^B S.S.</c:v>
                </c:pt>
                <c:pt idx="2">
                  <c:v>Classe 5^ CAST.</c:v>
                </c:pt>
                <c:pt idx="3">
                  <c:v>Classe 5^ BASS</c:v>
                </c:pt>
                <c:pt idx="4">
                  <c:v>ALIC838001</c:v>
                </c:pt>
                <c:pt idx="5">
                  <c:v>Piemonte</c:v>
                </c:pt>
                <c:pt idx="6">
                  <c:v>Nord Ovest</c:v>
                </c:pt>
                <c:pt idx="7">
                  <c:v>Italia</c:v>
                </c:pt>
              </c:strCache>
            </c:strRef>
          </c:cat>
          <c:val>
            <c:numRef>
              <c:f>'Esito Italiano'!$C$2:$C$9</c:f>
              <c:numCache>
                <c:formatCode>0.0</c:formatCode>
                <c:ptCount val="8"/>
                <c:pt idx="0">
                  <c:v>62.9</c:v>
                </c:pt>
                <c:pt idx="1">
                  <c:v>62.9</c:v>
                </c:pt>
                <c:pt idx="2">
                  <c:v>62.9</c:v>
                </c:pt>
                <c:pt idx="3">
                  <c:v>62.9</c:v>
                </c:pt>
                <c:pt idx="4">
                  <c:v>62.9</c:v>
                </c:pt>
                <c:pt idx="5">
                  <c:v>62.9</c:v>
                </c:pt>
                <c:pt idx="6">
                  <c:v>62.9</c:v>
                </c:pt>
                <c:pt idx="7">
                  <c:v>62.9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24A-4A81-96A0-9A85747E1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1740413"/>
        <c:axId val="442318504"/>
      </c:lineChart>
      <c:catAx>
        <c:axId val="66174041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it-IT"/>
          </a:p>
        </c:txPr>
        <c:crossAx val="442318504"/>
        <c:crosses val="autoZero"/>
        <c:auto val="1"/>
        <c:lblAlgn val="ctr"/>
        <c:lblOffset val="100"/>
        <c:noMultiLvlLbl val="1"/>
      </c:catAx>
      <c:valAx>
        <c:axId val="44231850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6174041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3D9BC2"/>
            </a:solidFill>
            <a:ln>
              <a:noFill/>
            </a:ln>
            <a:effectLst/>
          </c:spPr>
          <c:invertIfNegative val="1"/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1417-4F11-BA48-C593EC6D1FF3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1417-4F11-BA48-C593EC6D1FF3}"/>
              </c:ext>
            </c:extLst>
          </c:dPt>
          <c:dLbls>
            <c:dLbl>
              <c:idx val="2"/>
              <c:layout>
                <c:manualLayout>
                  <c:x val="0"/>
                  <c:y val="-2.6004737275936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21-477F-8043-2A87F23D55D9}"/>
                </c:ext>
              </c:extLst>
            </c:dLbl>
            <c:dLbl>
              <c:idx val="3"/>
              <c:layout>
                <c:manualLayout>
                  <c:x val="0"/>
                  <c:y val="-4.0451813540345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17-4F11-BA48-C593EC6D1F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'Esito Matematica '!$A$2:$A$9</c:f>
              <c:strCache>
                <c:ptCount val="8"/>
                <c:pt idx="0">
                  <c:v>Classe 5^A S.S.</c:v>
                </c:pt>
                <c:pt idx="1">
                  <c:v>Classe 5^B S.S.</c:v>
                </c:pt>
                <c:pt idx="2">
                  <c:v>Classe 5^ CAST.</c:v>
                </c:pt>
                <c:pt idx="3">
                  <c:v>Classe 5^ BASS</c:v>
                </c:pt>
                <c:pt idx="4">
                  <c:v>ALIC838001</c:v>
                </c:pt>
                <c:pt idx="5">
                  <c:v>Piemonte</c:v>
                </c:pt>
                <c:pt idx="6">
                  <c:v>Nord Ovest</c:v>
                </c:pt>
                <c:pt idx="7">
                  <c:v>Italia</c:v>
                </c:pt>
              </c:strCache>
            </c:strRef>
          </c:cat>
          <c:val>
            <c:numRef>
              <c:f>'Esito Matematica '!$B$2:$B$9</c:f>
              <c:numCache>
                <c:formatCode>0.0</c:formatCode>
                <c:ptCount val="8"/>
                <c:pt idx="0">
                  <c:v>66.400000000000006</c:v>
                </c:pt>
                <c:pt idx="1">
                  <c:v>59.7</c:v>
                </c:pt>
                <c:pt idx="2">
                  <c:v>52.9</c:v>
                </c:pt>
                <c:pt idx="3">
                  <c:v>50.5</c:v>
                </c:pt>
                <c:pt idx="4">
                  <c:v>58.5</c:v>
                </c:pt>
                <c:pt idx="5">
                  <c:v>53.8</c:v>
                </c:pt>
                <c:pt idx="6">
                  <c:v>54.7</c:v>
                </c:pt>
                <c:pt idx="7">
                  <c:v>54.5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2-1417-4F11-BA48-C593EC6D1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8230698"/>
        <c:axId val="259354331"/>
      </c:barChart>
      <c:lineChart>
        <c:grouping val="standard"/>
        <c:varyColors val="0"/>
        <c:ser>
          <c:idx val="1"/>
          <c:order val="1"/>
          <c:spPr>
            <a:ln w="57150" cap="rnd">
              <a:solidFill>
                <a:srgbClr val="A7EA52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'Esito Matematica '!$A$2:$A$9</c:f>
              <c:strCache>
                <c:ptCount val="8"/>
                <c:pt idx="0">
                  <c:v>Classe 5^A S.S.</c:v>
                </c:pt>
                <c:pt idx="1">
                  <c:v>Classe 5^B S.S.</c:v>
                </c:pt>
                <c:pt idx="2">
                  <c:v>Classe 5^ CAST.</c:v>
                </c:pt>
                <c:pt idx="3">
                  <c:v>Classe 5^ BASS</c:v>
                </c:pt>
                <c:pt idx="4">
                  <c:v>ALIC838001</c:v>
                </c:pt>
                <c:pt idx="5">
                  <c:v>Piemonte</c:v>
                </c:pt>
                <c:pt idx="6">
                  <c:v>Nord Ovest</c:v>
                </c:pt>
                <c:pt idx="7">
                  <c:v>Italia</c:v>
                </c:pt>
              </c:strCache>
            </c:strRef>
          </c:cat>
          <c:val>
            <c:numRef>
              <c:f>'Esito Matematica '!$C$2:$C$9</c:f>
              <c:numCache>
                <c:formatCode>0.0</c:formatCode>
                <c:ptCount val="8"/>
                <c:pt idx="0">
                  <c:v>54.5</c:v>
                </c:pt>
                <c:pt idx="1">
                  <c:v>54.5</c:v>
                </c:pt>
                <c:pt idx="2">
                  <c:v>54.5</c:v>
                </c:pt>
                <c:pt idx="3">
                  <c:v>54.5</c:v>
                </c:pt>
                <c:pt idx="4">
                  <c:v>54.5</c:v>
                </c:pt>
                <c:pt idx="5">
                  <c:v>54.5</c:v>
                </c:pt>
                <c:pt idx="6">
                  <c:v>54.5</c:v>
                </c:pt>
                <c:pt idx="7">
                  <c:v>54.5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417-4F11-BA48-C593EC6D1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8230698"/>
        <c:axId val="259354331"/>
      </c:lineChart>
      <c:catAx>
        <c:axId val="144823069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it-IT"/>
          </a:p>
        </c:txPr>
        <c:crossAx val="259354331"/>
        <c:crosses val="autoZero"/>
        <c:auto val="1"/>
        <c:lblAlgn val="ctr"/>
        <c:lblOffset val="100"/>
        <c:noMultiLvlLbl val="1"/>
      </c:catAx>
      <c:valAx>
        <c:axId val="25935433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4823069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0.37762</cdr:x>
      <cdr:y>0.86805</cdr:y>
    </cdr:from>
    <cdr:to>
      <cdr:x>0.98402</cdr:x>
      <cdr:y>0.96339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30A8D06D-FA45-195B-81B4-43CAEF94CDE0}"/>
            </a:ext>
          </a:extLst>
        </cdr:cNvPr>
        <cdr:cNvSpPr txBox="1"/>
      </cdr:nvSpPr>
      <cdr:spPr>
        <a:xfrm xmlns:a="http://schemas.openxmlformats.org/drawingml/2006/main">
          <a:off x="3084118" y="2802257"/>
          <a:ext cx="495262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algn="r"/>
          <a:r>
            <a:rPr lang="it-IT" b="1" dirty="0">
              <a:solidFill>
                <a:srgbClr val="002060"/>
              </a:solidFill>
              <a:latin typeface="Garamond" panose="02020404030301010803" pitchFamily="18" charset="0"/>
            </a:rPr>
            <a:t>Media del punteggio percentuale al netto del </a:t>
          </a:r>
          <a:r>
            <a:rPr lang="it-IT" b="1" dirty="0" err="1">
              <a:solidFill>
                <a:srgbClr val="002060"/>
              </a:solidFill>
              <a:latin typeface="Garamond" panose="02020404030301010803" pitchFamily="18" charset="0"/>
            </a:rPr>
            <a:t>cheating</a:t>
          </a:r>
          <a:endParaRPr lang="it-IT" b="1" dirty="0">
            <a:solidFill>
              <a:srgbClr val="002060"/>
            </a:solidFill>
            <a:latin typeface="Garamond" panose="02020404030301010803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0.44976</cdr:x>
      <cdr:y>0.8919</cdr:y>
    </cdr:from>
    <cdr:to>
      <cdr:x>1</cdr:x>
      <cdr:y>1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C36D7A65-5D13-EE11-70C0-6DEFB1AF4340}"/>
            </a:ext>
          </a:extLst>
        </cdr:cNvPr>
        <cdr:cNvSpPr txBox="1"/>
      </cdr:nvSpPr>
      <cdr:spPr>
        <a:xfrm xmlns:a="http://schemas.openxmlformats.org/drawingml/2006/main">
          <a:off x="3687302" y="2539341"/>
          <a:ext cx="4511124" cy="3077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it-IT" sz="1400" b="1" dirty="0">
              <a:solidFill>
                <a:srgbClr val="002060"/>
              </a:solidFill>
              <a:latin typeface="Garamond" panose="02020404030301010803" pitchFamily="18" charset="0"/>
            </a:rPr>
            <a:t>Media del punteggio percentuale al netto del </a:t>
          </a:r>
          <a:r>
            <a:rPr lang="it-IT" sz="1400" b="1" dirty="0" err="1">
              <a:solidFill>
                <a:srgbClr val="002060"/>
              </a:solidFill>
              <a:latin typeface="Garamond" panose="02020404030301010803" pitchFamily="18" charset="0"/>
            </a:rPr>
            <a:t>cheating</a:t>
          </a:r>
          <a:endParaRPr lang="it-IT" sz="1400" b="1" dirty="0">
            <a:solidFill>
              <a:srgbClr val="002060"/>
            </a:solidFill>
            <a:latin typeface="Garamond" panose="02020404030301010803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0.50722</cdr:x>
      <cdr:y>0.90906</cdr:y>
    </cdr:from>
    <cdr:to>
      <cdr:x>0.97012</cdr:x>
      <cdr:y>1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C36D7A65-5D13-EE11-70C0-6DEFB1AF4340}"/>
            </a:ext>
          </a:extLst>
        </cdr:cNvPr>
        <cdr:cNvSpPr txBox="1"/>
      </cdr:nvSpPr>
      <cdr:spPr>
        <a:xfrm xmlns:a="http://schemas.openxmlformats.org/drawingml/2006/main">
          <a:off x="4281053" y="2806914"/>
          <a:ext cx="390698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it-IT" sz="1200" b="1" dirty="0">
              <a:solidFill>
                <a:srgbClr val="002060"/>
              </a:solidFill>
              <a:latin typeface="Garamond" panose="02020404030301010803" pitchFamily="18" charset="0"/>
            </a:rPr>
            <a:t>Media del punteggio percentuale al netto del </a:t>
          </a:r>
          <a:r>
            <a:rPr lang="it-IT" sz="1200" b="1" dirty="0" err="1">
              <a:solidFill>
                <a:srgbClr val="002060"/>
              </a:solidFill>
              <a:latin typeface="Garamond" panose="02020404030301010803" pitchFamily="18" charset="0"/>
            </a:rPr>
            <a:t>cheating</a:t>
          </a:r>
          <a:endParaRPr lang="it-IT" sz="1200" b="1" dirty="0">
            <a:solidFill>
              <a:srgbClr val="002060"/>
            </a:solidFill>
            <a:latin typeface="Garamond" panose="02020404030301010803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0.44383</cdr:x>
      <cdr:y>0.90014</cdr:y>
    </cdr:from>
    <cdr:to>
      <cdr:x>0.9839</cdr:x>
      <cdr:y>1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C36D7A65-5D13-EE11-70C0-6DEFB1AF4340}"/>
            </a:ext>
          </a:extLst>
        </cdr:cNvPr>
        <cdr:cNvSpPr txBox="1"/>
      </cdr:nvSpPr>
      <cdr:spPr>
        <a:xfrm xmlns:a="http://schemas.openxmlformats.org/drawingml/2006/main">
          <a:off x="3707306" y="4672835"/>
          <a:ext cx="4511124" cy="3077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it-IT" sz="1400" b="1" dirty="0">
              <a:solidFill>
                <a:srgbClr val="002060"/>
              </a:solidFill>
              <a:latin typeface="Garamond" panose="02020404030301010803" pitchFamily="18" charset="0"/>
            </a:rPr>
            <a:t>Media del punteggio percentuale al netto del </a:t>
          </a:r>
          <a:r>
            <a:rPr lang="it-IT" sz="1400" b="1" dirty="0" err="1">
              <a:solidFill>
                <a:srgbClr val="002060"/>
              </a:solidFill>
              <a:latin typeface="Garamond" panose="02020404030301010803" pitchFamily="18" charset="0"/>
            </a:rPr>
            <a:t>cheating</a:t>
          </a:r>
          <a:endParaRPr lang="it-IT" sz="1400" b="1" dirty="0">
            <a:solidFill>
              <a:srgbClr val="002060"/>
            </a:solidFill>
            <a:latin typeface="Garamond" panose="02020404030301010803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0.45447</cdr:x>
      <cdr:y>0.90171</cdr:y>
    </cdr:from>
    <cdr:to>
      <cdr:x>0.96918</cdr:x>
      <cdr:y>1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C36D7A65-5D13-EE11-70C0-6DEFB1AF4340}"/>
            </a:ext>
          </a:extLst>
        </cdr:cNvPr>
        <cdr:cNvSpPr txBox="1"/>
      </cdr:nvSpPr>
      <cdr:spPr>
        <a:xfrm xmlns:a="http://schemas.openxmlformats.org/drawingml/2006/main">
          <a:off x="3983162" y="2823532"/>
          <a:ext cx="451112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it-IT" sz="1400" b="1" dirty="0">
              <a:solidFill>
                <a:srgbClr val="002060"/>
              </a:solidFill>
              <a:latin typeface="Garamond" panose="02020404030301010803" pitchFamily="18" charset="0"/>
            </a:rPr>
            <a:t>Media del punteggio percentuale al netto del </a:t>
          </a:r>
          <a:r>
            <a:rPr lang="it-IT" sz="1400" b="1" dirty="0" err="1">
              <a:solidFill>
                <a:srgbClr val="002060"/>
              </a:solidFill>
              <a:latin typeface="Garamond" panose="02020404030301010803" pitchFamily="18" charset="0"/>
            </a:rPr>
            <a:t>cheating</a:t>
          </a:r>
          <a:endParaRPr lang="it-IT" sz="1400" b="1" dirty="0">
            <a:solidFill>
              <a:srgbClr val="002060"/>
            </a:solidFill>
            <a:latin typeface="Garamond" panose="02020404030301010803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f6fdb10869_3_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f6fdb10869_3_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0" name="Google Shape;20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2" name="Google Shape;25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0" name="Google Shape;2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8" name="Google Shape;2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6" name="Google Shape;3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4" name="Google Shape;2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48213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1" name="Google Shape;23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59225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8" name="Google Shape;23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872175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5" name="Google Shape;2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4" name="Google Shape;32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0" name="Google Shape;33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6" name="Google Shape;33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f6fdb10869_5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gf6fdb10869_5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24213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87139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9896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3" name="Google Shape;18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/>
          <p:nvPr/>
        </p:nvSpPr>
        <p:spPr>
          <a:xfrm>
            <a:off x="0" y="3866920"/>
            <a:ext cx="9144000" cy="2991000"/>
          </a:xfrm>
          <a:prstGeom prst="rect">
            <a:avLst/>
          </a:prstGeom>
          <a:gradFill>
            <a:gsLst>
              <a:gs pos="0">
                <a:srgbClr val="FFFFFF">
                  <a:alpha val="90196"/>
                </a:srgbClr>
              </a:gs>
              <a:gs pos="37000">
                <a:srgbClr val="FFFFFF">
                  <a:alpha val="74901"/>
                </a:srgbClr>
              </a:gs>
              <a:gs pos="100000">
                <a:srgbClr val="B4DCFA">
                  <a:alpha val="78039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" name="Google Shape;17;p26"/>
          <p:cNvSpPr/>
          <p:nvPr/>
        </p:nvSpPr>
        <p:spPr>
          <a:xfrm>
            <a:off x="0" y="0"/>
            <a:ext cx="9144000" cy="3867000"/>
          </a:xfrm>
          <a:prstGeom prst="rect">
            <a:avLst/>
          </a:prstGeom>
          <a:gradFill>
            <a:gsLst>
              <a:gs pos="0">
                <a:srgbClr val="FFFFFF">
                  <a:alpha val="87843"/>
                </a:srgbClr>
              </a:gs>
              <a:gs pos="48000">
                <a:srgbClr val="FFFFFF">
                  <a:alpha val="61176"/>
                </a:srgbClr>
              </a:gs>
              <a:gs pos="100000">
                <a:srgbClr val="B4DCFA">
                  <a:alpha val="78039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" name="Google Shape;18;p26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019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098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" name="Google Shape;19;p2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" name="Google Shape;20;p26"/>
          <p:cNvSpPr txBox="1">
            <a:spLocks noGrp="1"/>
          </p:cNvSpPr>
          <p:nvPr>
            <p:ph type="subTitle" idx="1"/>
          </p:nvPr>
        </p:nvSpPr>
        <p:spPr>
          <a:xfrm>
            <a:off x="1473795" y="5052545"/>
            <a:ext cx="5637000" cy="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860"/>
              <a:buNone/>
              <a:defRPr sz="2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182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ctrTitle"/>
          </p:nvPr>
        </p:nvSpPr>
        <p:spPr>
          <a:xfrm>
            <a:off x="817581" y="3132290"/>
            <a:ext cx="7175400" cy="17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12"/>
              <a:buChar char="*"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olo e testo verticale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6"/>
          <p:cNvSpPr txBox="1">
            <a:spLocks noGrp="1"/>
          </p:cNvSpPr>
          <p:nvPr>
            <p:ph type="title"/>
          </p:nvPr>
        </p:nvSpPr>
        <p:spPr>
          <a:xfrm rot="5400000">
            <a:off x="-436692" y="1966967"/>
            <a:ext cx="52383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88"/>
              <a:buChar char="*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6"/>
          <p:cNvSpPr txBox="1">
            <a:spLocks noGrp="1"/>
          </p:cNvSpPr>
          <p:nvPr>
            <p:ph type="body" idx="1"/>
          </p:nvPr>
        </p:nvSpPr>
        <p:spPr>
          <a:xfrm rot="5400000">
            <a:off x="3291300" y="764219"/>
            <a:ext cx="4894800" cy="48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93" name="Google Shape;93;p36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olo e contenuto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6400800" cy="3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uota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ue contenuti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body" idx="1"/>
          </p:nvPr>
        </p:nvSpPr>
        <p:spPr>
          <a:xfrm>
            <a:off x="1142999" y="731519"/>
            <a:ext cx="3346800" cy="3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body" idx="2"/>
          </p:nvPr>
        </p:nvSpPr>
        <p:spPr>
          <a:xfrm>
            <a:off x="4645152" y="731520"/>
            <a:ext cx="3346800" cy="3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fronto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1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33468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120"/>
              <a:buNone/>
              <a:defRPr sz="24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SzPts val="208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body" idx="2"/>
          </p:nvPr>
        </p:nvSpPr>
        <p:spPr>
          <a:xfrm>
            <a:off x="1156447" y="1400327"/>
            <a:ext cx="33468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marL="914400" lvl="1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marL="1371600" lvl="2" indent="-36068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marL="1828800" lvl="3" indent="-36068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marL="2286000" lvl="4" indent="-3606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marL="2743200" lvl="5" indent="-3606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marL="3200400" lvl="6" indent="-3606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marL="3657600" lvl="7" indent="-3606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marL="4114800" lvl="8" indent="-360679" algn="l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body" idx="3"/>
          </p:nvPr>
        </p:nvSpPr>
        <p:spPr>
          <a:xfrm>
            <a:off x="4647302" y="731520"/>
            <a:ext cx="33468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120"/>
              <a:buNone/>
              <a:defRPr sz="24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SzPts val="208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body" idx="4"/>
          </p:nvPr>
        </p:nvSpPr>
        <p:spPr>
          <a:xfrm>
            <a:off x="4645025" y="1399032"/>
            <a:ext cx="33468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marL="914400" lvl="1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marL="1371600" lvl="2" indent="-36068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marL="1828800" lvl="3" indent="-36068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marL="2286000" lvl="4" indent="-3606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marL="2743200" lvl="5" indent="-3606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marL="3200400" lvl="6" indent="-3606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marL="3657600" lvl="7" indent="-3606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marL="4114800" lvl="8" indent="-360679" algn="l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olo titolo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uto con didascalia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3"/>
          <p:cNvSpPr txBox="1">
            <a:spLocks noGrp="1"/>
          </p:cNvSpPr>
          <p:nvPr>
            <p:ph type="title"/>
          </p:nvPr>
        </p:nvSpPr>
        <p:spPr>
          <a:xfrm>
            <a:off x="839095" y="2209800"/>
            <a:ext cx="3636000" cy="12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4"/>
              <a:buChar char="*"/>
              <a:defRPr sz="28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body" idx="1"/>
          </p:nvPr>
        </p:nvSpPr>
        <p:spPr>
          <a:xfrm>
            <a:off x="4593515" y="731520"/>
            <a:ext cx="4017000" cy="48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021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860"/>
              <a:buChar char="*"/>
              <a:defRPr sz="2200"/>
            </a:lvl1pPr>
            <a:lvl2pPr marL="914400" lvl="1" indent="-3937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2pPr>
            <a:lvl3pPr marL="1371600" lvl="2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3pPr>
            <a:lvl4pPr marL="1828800" lvl="3" indent="-36068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marL="2286000" lvl="4" indent="-3441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20"/>
              <a:buChar char="*"/>
              <a:defRPr sz="1400"/>
            </a:lvl5pPr>
            <a:lvl6pPr marL="2743200" lvl="5" indent="-3937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6pPr>
            <a:lvl7pPr marL="3200400" lvl="6" indent="-3937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7pPr>
            <a:lvl8pPr marL="3657600" lvl="7" indent="-3937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8pPr>
            <a:lvl9pPr marL="4114800" lvl="8" indent="-393700" algn="l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SzPts val="2600"/>
              <a:buChar char="*"/>
              <a:defRPr sz="2000"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body" idx="2"/>
          </p:nvPr>
        </p:nvSpPr>
        <p:spPr>
          <a:xfrm>
            <a:off x="1075765" y="3497802"/>
            <a:ext cx="33888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8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magine con didascalia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4"/>
          <p:cNvSpPr/>
          <p:nvPr/>
        </p:nvSpPr>
        <p:spPr>
          <a:xfrm>
            <a:off x="0" y="3866920"/>
            <a:ext cx="9144000" cy="29910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6078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" name="Google Shape;75;p34"/>
          <p:cNvSpPr/>
          <p:nvPr/>
        </p:nvSpPr>
        <p:spPr>
          <a:xfrm>
            <a:off x="0" y="0"/>
            <a:ext cx="9144000" cy="3867000"/>
          </a:xfrm>
          <a:prstGeom prst="rect">
            <a:avLst/>
          </a:prstGeom>
          <a:gradFill>
            <a:gsLst>
              <a:gs pos="0">
                <a:srgbClr val="FFFFFF">
                  <a:alpha val="89019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6" name="Google Shape;76;p34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019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098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7" name="Google Shape;77;p34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8" name="Google Shape;78;p34"/>
          <p:cNvSpPr>
            <a:spLocks noGrp="1"/>
          </p:cNvSpPr>
          <p:nvPr>
            <p:ph type="pic" idx="2"/>
          </p:nvPr>
        </p:nvSpPr>
        <p:spPr>
          <a:xfrm>
            <a:off x="4475175" y="1143000"/>
            <a:ext cx="4114800" cy="3127800"/>
          </a:xfrm>
          <a:prstGeom prst="roundRect">
            <a:avLst>
              <a:gd name="adj" fmla="val 4230"/>
            </a:avLst>
          </a:prstGeom>
          <a:solidFill>
            <a:srgbClr val="8BC9F7"/>
          </a:solidFill>
          <a:ln>
            <a:noFill/>
          </a:ln>
          <a:effectLst>
            <a:reflection stA="23000" endA="300" endPos="28000" fadeDir="5400012" sy="-100000" algn="bl" rotWithShape="0"/>
          </a:effectLst>
        </p:spPr>
      </p:sp>
      <p:sp>
        <p:nvSpPr>
          <p:cNvPr id="79" name="Google Shape;79;p34"/>
          <p:cNvSpPr txBox="1">
            <a:spLocks noGrp="1"/>
          </p:cNvSpPr>
          <p:nvPr>
            <p:ph type="body" idx="1"/>
          </p:nvPr>
        </p:nvSpPr>
        <p:spPr>
          <a:xfrm>
            <a:off x="877887" y="1010486"/>
            <a:ext cx="3694200" cy="21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36068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80"/>
              <a:buFont typeface="Georgia"/>
              <a:buChar char="*"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title"/>
          </p:nvPr>
        </p:nvSpPr>
        <p:spPr>
          <a:xfrm>
            <a:off x="727268" y="4464421"/>
            <a:ext cx="6383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88"/>
              <a:buChar char="*"/>
              <a:defRPr sz="46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olo e testo verticale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5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5"/>
          <p:cNvSpPr txBox="1">
            <a:spLocks noGrp="1"/>
          </p:cNvSpPr>
          <p:nvPr>
            <p:ph type="body" idx="1"/>
          </p:nvPr>
        </p:nvSpPr>
        <p:spPr>
          <a:xfrm rot="5400000">
            <a:off x="3368100" y="-731581"/>
            <a:ext cx="34746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196"/>
                </a:srgbClr>
              </a:gs>
              <a:gs pos="37000">
                <a:srgbClr val="FFFFFF">
                  <a:alpha val="74901"/>
                </a:srgbClr>
              </a:gs>
              <a:gs pos="100000">
                <a:srgbClr val="B4DCFA">
                  <a:alpha val="78039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Google Shape;7;p25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7843"/>
                </a:srgbClr>
              </a:gs>
              <a:gs pos="48000">
                <a:srgbClr val="FFFFFF">
                  <a:alpha val="61176"/>
                </a:srgbClr>
              </a:gs>
              <a:gs pos="100000">
                <a:srgbClr val="B4DCFA">
                  <a:alpha val="78039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Google Shape;8;p25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019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098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Google Shape;9;p25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1143000" y="732260"/>
            <a:ext cx="6400800" cy="3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021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sz="2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7718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068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417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417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417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417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417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>
            <a:spLocks noGrp="1"/>
          </p:cNvSpPr>
          <p:nvPr>
            <p:ph type="ctrTitle"/>
          </p:nvPr>
        </p:nvSpPr>
        <p:spPr>
          <a:xfrm>
            <a:off x="0" y="1415849"/>
            <a:ext cx="9144000" cy="3723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912"/>
              <a:buNone/>
            </a:pPr>
            <a:r>
              <a:rPr lang="it-IT" dirty="0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  <a:t>INVALSI</a:t>
            </a:r>
            <a:br>
              <a:rPr lang="it-IT" dirty="0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lang="it-IT" sz="4800" dirty="0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  <a:t>RILEVAZIONI NAZIONALI</a:t>
            </a:r>
            <a:endParaRPr sz="6600" dirty="0">
              <a:solidFill>
                <a:srgbClr val="1D2C66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12"/>
              <a:buNone/>
            </a:pPr>
            <a:r>
              <a:rPr lang="it-IT" sz="4000" dirty="0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  <a:t>A.S. 2022-2023</a:t>
            </a:r>
            <a:br>
              <a:rPr lang="it-IT" dirty="0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br>
              <a:rPr lang="it-IT" dirty="0">
                <a:solidFill>
                  <a:srgbClr val="1D2C66"/>
                </a:solidFill>
              </a:rPr>
            </a:br>
            <a:r>
              <a:rPr lang="it-IT" dirty="0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  <a:t>SCUOLA PRIMARIA</a:t>
            </a:r>
            <a:br>
              <a:rPr lang="it-IT" dirty="0">
                <a:solidFill>
                  <a:srgbClr val="1D2C66"/>
                </a:solidFill>
              </a:rPr>
            </a:br>
            <a:endParaRPr dirty="0">
              <a:solidFill>
                <a:srgbClr val="1D2C66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12"/>
              <a:buNone/>
            </a:pPr>
            <a:endParaRPr dirty="0">
              <a:solidFill>
                <a:srgbClr val="1D2C6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8"/>
          <p:cNvSpPr txBox="1"/>
          <p:nvPr/>
        </p:nvSpPr>
        <p:spPr>
          <a:xfrm>
            <a:off x="511628" y="311727"/>
            <a:ext cx="8352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200" i="0" u="none" strike="noStrike" cap="none" dirty="0">
                <a:solidFill>
                  <a:schemeClr val="tx2">
                    <a:lumMod val="25000"/>
                  </a:schemeClr>
                </a:solidFill>
                <a:latin typeface="EB Garamond"/>
                <a:ea typeface="EB Garamond"/>
                <a:cs typeface="EB Garamond"/>
                <a:sym typeface="EB Garamond"/>
              </a:rPr>
              <a:t>Dimensioni Matematica</a:t>
            </a:r>
            <a:endParaRPr sz="3000" i="0" u="none" strike="noStrike" cap="none" dirty="0">
              <a:solidFill>
                <a:schemeClr val="tx2">
                  <a:lumMod val="25000"/>
                </a:schemeClr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aphicFrame>
        <p:nvGraphicFramePr>
          <p:cNvPr id="2" name="Chart 5">
            <a:extLst>
              <a:ext uri="{FF2B5EF4-FFF2-40B4-BE49-F238E27FC236}">
                <a16:creationId xmlns:a16="http://schemas.microsoft.com/office/drawing/2014/main" id="{00000000-0008-0000-0400-000009741F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6061622"/>
              </p:ext>
            </p:extLst>
          </p:nvPr>
        </p:nvGraphicFramePr>
        <p:xfrm>
          <a:off x="313118" y="1039091"/>
          <a:ext cx="8352900" cy="5507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" name="Google Shape;136;p6"/>
          <p:cNvGraphicFramePr/>
          <p:nvPr>
            <p:extLst>
              <p:ext uri="{D42A27DB-BD31-4B8C-83A1-F6EECF244321}">
                <p14:modId xmlns:p14="http://schemas.microsoft.com/office/powerpoint/2010/main" val="1858547938"/>
              </p:ext>
            </p:extLst>
          </p:nvPr>
        </p:nvGraphicFramePr>
        <p:xfrm>
          <a:off x="539552" y="488373"/>
          <a:ext cx="8064900" cy="5860470"/>
        </p:xfrm>
        <a:graphic>
          <a:graphicData uri="http://schemas.openxmlformats.org/drawingml/2006/table">
            <a:tbl>
              <a:tblPr bandRow="1" bandCol="1">
                <a:tableStyleId>{69012ECD-51FC-41F1-AA8D-1B2483CD663E}</a:tableStyleId>
              </a:tblPr>
              <a:tblGrid>
                <a:gridCol w="156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2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9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2566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b="1" u="none" strike="noStrike" cap="none" dirty="0">
                          <a:solidFill>
                            <a:schemeClr val="bg1"/>
                          </a:solidFill>
                          <a:sym typeface="EB Garamond"/>
                        </a:rPr>
                        <a:t>Prova di Italiano</a:t>
                      </a:r>
                      <a:endParaRPr sz="2000" b="1" i="0" u="none" strike="noStrike" cap="none" dirty="0">
                        <a:solidFill>
                          <a:schemeClr val="bg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7625" marR="7625" marT="76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510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b="0" u="none" strike="noStrike" cap="none" dirty="0">
                          <a:latin typeface="Garamond" panose="02020404030301010803" pitchFamily="18" charset="0"/>
                          <a:sym typeface="EB Garamond"/>
                        </a:rPr>
                        <a:t>% studenti</a:t>
                      </a:r>
                      <a:br>
                        <a:rPr lang="it-IT" sz="2000" b="0" u="none" strike="noStrike" cap="none" dirty="0">
                          <a:latin typeface="Garamond" panose="02020404030301010803" pitchFamily="18" charset="0"/>
                          <a:sym typeface="EB Garamond"/>
                        </a:rPr>
                      </a:br>
                      <a:r>
                        <a:rPr lang="it-IT" sz="2000" b="0" u="none" strike="noStrike" cap="none" dirty="0">
                          <a:latin typeface="Garamond" panose="02020404030301010803" pitchFamily="18" charset="0"/>
                          <a:sym typeface="EB Garamond"/>
                        </a:rPr>
                        <a:t>a categoria 1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Garamond" panose="02020404030301010803" pitchFamily="18" charset="0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7625" marR="7625" marT="76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b="0" u="none" strike="noStrike" cap="none" dirty="0">
                          <a:latin typeface="Garamond" panose="02020404030301010803" pitchFamily="18" charset="0"/>
                          <a:sym typeface="EB Garamond"/>
                        </a:rPr>
                        <a:t>% studenti</a:t>
                      </a:r>
                      <a:br>
                        <a:rPr lang="it-IT" sz="2000" b="0" u="none" strike="noStrike" cap="none" dirty="0">
                          <a:latin typeface="Garamond" panose="02020404030301010803" pitchFamily="18" charset="0"/>
                          <a:sym typeface="EB Garamond"/>
                        </a:rPr>
                      </a:br>
                      <a:r>
                        <a:rPr lang="it-IT" sz="2000" b="0" u="none" strike="noStrike" cap="none" dirty="0">
                          <a:latin typeface="Garamond" panose="02020404030301010803" pitchFamily="18" charset="0"/>
                          <a:sym typeface="EB Garamond"/>
                        </a:rPr>
                        <a:t>a categoria 2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Garamond" panose="02020404030301010803" pitchFamily="18" charset="0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7625" marR="7625" marT="76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b="0" u="none" strike="noStrike" cap="none" dirty="0">
                          <a:latin typeface="Garamond" panose="02020404030301010803" pitchFamily="18" charset="0"/>
                          <a:sym typeface="EB Garamond"/>
                        </a:rPr>
                        <a:t>% studenti</a:t>
                      </a:r>
                      <a:br>
                        <a:rPr lang="it-IT" sz="2000" b="0" u="none" strike="noStrike" cap="none" dirty="0">
                          <a:latin typeface="Garamond" panose="02020404030301010803" pitchFamily="18" charset="0"/>
                          <a:sym typeface="EB Garamond"/>
                        </a:rPr>
                      </a:br>
                      <a:r>
                        <a:rPr lang="it-IT" sz="2000" b="0" u="none" strike="noStrike" cap="none" dirty="0">
                          <a:latin typeface="Garamond" panose="02020404030301010803" pitchFamily="18" charset="0"/>
                          <a:sym typeface="EB Garamond"/>
                        </a:rPr>
                        <a:t>a categoria 3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Garamond" panose="02020404030301010803" pitchFamily="18" charset="0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7625" marR="7625" marT="76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b="0" u="none" strike="noStrike" cap="none" dirty="0">
                          <a:latin typeface="Garamond" panose="02020404030301010803" pitchFamily="18" charset="0"/>
                          <a:sym typeface="EB Garamond"/>
                        </a:rPr>
                        <a:t>% studenti</a:t>
                      </a:r>
                      <a:br>
                        <a:rPr lang="it-IT" sz="2000" b="0" u="none" strike="noStrike" cap="none" dirty="0">
                          <a:latin typeface="Garamond" panose="02020404030301010803" pitchFamily="18" charset="0"/>
                          <a:sym typeface="EB Garamond"/>
                        </a:rPr>
                      </a:br>
                      <a:r>
                        <a:rPr lang="it-IT" sz="2000" b="0" u="none" strike="noStrike" cap="none" dirty="0">
                          <a:latin typeface="Garamond" panose="02020404030301010803" pitchFamily="18" charset="0"/>
                          <a:sym typeface="EB Garamond"/>
                        </a:rPr>
                        <a:t>a categoria 4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Garamond" panose="02020404030301010803" pitchFamily="18" charset="0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7625" marR="7625" marT="76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b="0" u="none" strike="noStrike" cap="none">
                          <a:latin typeface="Garamond" panose="02020404030301010803" pitchFamily="18" charset="0"/>
                          <a:sym typeface="EB Garamond"/>
                        </a:rPr>
                        <a:t>% studenti</a:t>
                      </a:r>
                      <a:br>
                        <a:rPr lang="it-IT" sz="2000" b="0" u="none" strike="noStrike" cap="none">
                          <a:latin typeface="Garamond" panose="02020404030301010803" pitchFamily="18" charset="0"/>
                          <a:sym typeface="EB Garamond"/>
                        </a:rPr>
                      </a:br>
                      <a:r>
                        <a:rPr lang="it-IT" sz="2000" b="0" u="none" strike="noStrike" cap="none">
                          <a:latin typeface="Garamond" panose="02020404030301010803" pitchFamily="18" charset="0"/>
                          <a:sym typeface="EB Garamond"/>
                        </a:rPr>
                        <a:t>a categoria 5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Garamond" panose="02020404030301010803" pitchFamily="18" charset="0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7625" marR="7625" marT="76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56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b="0" u="none" strike="noStrike" cap="none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sym typeface="EB Garamond"/>
                        </a:rPr>
                        <a:t>30,8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Garamond" panose="02020404030301010803" pitchFamily="18" charset="0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7625" marR="7625" marT="76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b="0" u="none" strike="noStrike" cap="none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sym typeface="EB Garamond"/>
                        </a:rPr>
                        <a:t>18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Garamond" panose="02020404030301010803" pitchFamily="18" charset="0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7625" marR="7625" marT="76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b="0" u="none" strike="noStrike" cap="none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sym typeface="EB Garamond"/>
                        </a:rPr>
                        <a:t>7,7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Garamond" panose="02020404030301010803" pitchFamily="18" charset="0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7625" marR="7625" marT="76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b="0" u="none" strike="noStrike" cap="none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sym typeface="EB Garamond"/>
                        </a:rPr>
                        <a:t>2,6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Garamond" panose="02020404030301010803" pitchFamily="18" charset="0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7625" marR="7625" marT="76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b="0" u="none" strike="noStrike" cap="none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sym typeface="EB Garamond"/>
                        </a:rPr>
                        <a:t>41,0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Garamond" panose="02020404030301010803" pitchFamily="18" charset="0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7625" marR="7625" marT="76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566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b="1" u="none" strike="noStrike" cap="none" dirty="0">
                          <a:solidFill>
                            <a:schemeClr val="bg1"/>
                          </a:solidFill>
                          <a:sym typeface="EB Garamond"/>
                        </a:rPr>
                        <a:t>Prova di Matematica</a:t>
                      </a:r>
                      <a:endParaRPr sz="2000" b="1" i="0" u="none" strike="noStrike" cap="none" dirty="0">
                        <a:solidFill>
                          <a:schemeClr val="bg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7625" marR="7625" marT="76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510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u="none" strike="noStrike" cap="none" dirty="0">
                          <a:latin typeface="Garamond" panose="02020404030301010803" pitchFamily="18" charset="0"/>
                          <a:sym typeface="EB Garamond"/>
                        </a:rPr>
                        <a:t>% studenti</a:t>
                      </a:r>
                      <a:br>
                        <a:rPr lang="it-IT" sz="2000" u="none" strike="noStrike" cap="none" dirty="0">
                          <a:latin typeface="Garamond" panose="02020404030301010803" pitchFamily="18" charset="0"/>
                          <a:sym typeface="EB Garamond"/>
                        </a:rPr>
                      </a:br>
                      <a:r>
                        <a:rPr lang="it-IT" sz="2000" u="none" strike="noStrike" cap="none" dirty="0">
                          <a:latin typeface="Garamond" panose="02020404030301010803" pitchFamily="18" charset="0"/>
                          <a:sym typeface="EB Garamond"/>
                        </a:rPr>
                        <a:t>a categoria 1</a:t>
                      </a:r>
                      <a:endParaRPr sz="2000" i="0" u="none" strike="noStrike" cap="none" dirty="0">
                        <a:solidFill>
                          <a:srgbClr val="000000"/>
                        </a:solidFill>
                        <a:latin typeface="Garamond" panose="02020404030301010803" pitchFamily="18" charset="0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7625" marR="7625" marT="76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u="none" strike="noStrike" cap="none" dirty="0">
                          <a:latin typeface="Garamond" panose="02020404030301010803" pitchFamily="18" charset="0"/>
                          <a:sym typeface="EB Garamond"/>
                        </a:rPr>
                        <a:t>% studenti</a:t>
                      </a:r>
                      <a:br>
                        <a:rPr lang="it-IT" sz="2000" u="none" strike="noStrike" cap="none" dirty="0">
                          <a:latin typeface="Garamond" panose="02020404030301010803" pitchFamily="18" charset="0"/>
                          <a:sym typeface="EB Garamond"/>
                        </a:rPr>
                      </a:br>
                      <a:r>
                        <a:rPr lang="it-IT" sz="2000" u="none" strike="noStrike" cap="none" dirty="0">
                          <a:latin typeface="Garamond" panose="02020404030301010803" pitchFamily="18" charset="0"/>
                          <a:sym typeface="EB Garamond"/>
                        </a:rPr>
                        <a:t>a categoria 2</a:t>
                      </a:r>
                      <a:endParaRPr sz="2000" i="0" u="none" strike="noStrike" cap="none" dirty="0">
                        <a:solidFill>
                          <a:srgbClr val="000000"/>
                        </a:solidFill>
                        <a:latin typeface="Garamond" panose="02020404030301010803" pitchFamily="18" charset="0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7625" marR="7625" marT="76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u="none" strike="noStrike" cap="none" dirty="0">
                          <a:latin typeface="Garamond" panose="02020404030301010803" pitchFamily="18" charset="0"/>
                          <a:sym typeface="EB Garamond"/>
                        </a:rPr>
                        <a:t>% studenti</a:t>
                      </a:r>
                      <a:br>
                        <a:rPr lang="it-IT" sz="2000" u="none" strike="noStrike" cap="none" dirty="0">
                          <a:latin typeface="Garamond" panose="02020404030301010803" pitchFamily="18" charset="0"/>
                          <a:sym typeface="EB Garamond"/>
                        </a:rPr>
                      </a:br>
                      <a:r>
                        <a:rPr lang="it-IT" sz="2000" u="none" strike="noStrike" cap="none" dirty="0">
                          <a:latin typeface="Garamond" panose="02020404030301010803" pitchFamily="18" charset="0"/>
                          <a:sym typeface="EB Garamond"/>
                        </a:rPr>
                        <a:t>a categoria 3</a:t>
                      </a:r>
                      <a:endParaRPr sz="2000" i="0" u="none" strike="noStrike" cap="none" dirty="0">
                        <a:solidFill>
                          <a:srgbClr val="000000"/>
                        </a:solidFill>
                        <a:latin typeface="Garamond" panose="02020404030301010803" pitchFamily="18" charset="0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7625" marR="7625" marT="76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u="none" strike="noStrike" cap="none" dirty="0">
                          <a:latin typeface="Garamond" panose="02020404030301010803" pitchFamily="18" charset="0"/>
                          <a:sym typeface="EB Garamond"/>
                        </a:rPr>
                        <a:t>% studenti</a:t>
                      </a:r>
                      <a:br>
                        <a:rPr lang="it-IT" sz="2000" u="none" strike="noStrike" cap="none" dirty="0">
                          <a:latin typeface="Garamond" panose="02020404030301010803" pitchFamily="18" charset="0"/>
                          <a:sym typeface="EB Garamond"/>
                        </a:rPr>
                      </a:br>
                      <a:r>
                        <a:rPr lang="it-IT" sz="2000" u="none" strike="noStrike" cap="none" dirty="0">
                          <a:latin typeface="Garamond" panose="02020404030301010803" pitchFamily="18" charset="0"/>
                          <a:sym typeface="EB Garamond"/>
                        </a:rPr>
                        <a:t>a categoria 4</a:t>
                      </a:r>
                      <a:endParaRPr sz="2000" i="0" u="none" strike="noStrike" cap="none" dirty="0">
                        <a:solidFill>
                          <a:srgbClr val="000000"/>
                        </a:solidFill>
                        <a:latin typeface="Garamond" panose="02020404030301010803" pitchFamily="18" charset="0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7625" marR="7625" marT="76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u="none" strike="noStrike" cap="none" dirty="0">
                          <a:latin typeface="Garamond" panose="02020404030301010803" pitchFamily="18" charset="0"/>
                          <a:sym typeface="EB Garamond"/>
                        </a:rPr>
                        <a:t>% studenti</a:t>
                      </a:r>
                      <a:br>
                        <a:rPr lang="it-IT" sz="2000" u="none" strike="noStrike" cap="none" dirty="0">
                          <a:latin typeface="Garamond" panose="02020404030301010803" pitchFamily="18" charset="0"/>
                          <a:sym typeface="EB Garamond"/>
                        </a:rPr>
                      </a:br>
                      <a:r>
                        <a:rPr lang="it-IT" sz="2000" u="none" strike="noStrike" cap="none" dirty="0">
                          <a:latin typeface="Garamond" panose="02020404030301010803" pitchFamily="18" charset="0"/>
                          <a:sym typeface="EB Garamond"/>
                        </a:rPr>
                        <a:t>a categoria 5</a:t>
                      </a:r>
                      <a:endParaRPr sz="2000" i="0" u="none" strike="noStrike" cap="none" dirty="0">
                        <a:solidFill>
                          <a:srgbClr val="000000"/>
                        </a:solidFill>
                        <a:latin typeface="Garamond" panose="02020404030301010803" pitchFamily="18" charset="0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7625" marR="7625" marT="76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256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u="none" strike="noStrike" cap="none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sym typeface="EB Garamond"/>
                        </a:rPr>
                        <a:t>33,3</a:t>
                      </a:r>
                      <a:endParaRPr sz="2000" i="0" u="none" strike="noStrike" cap="none" dirty="0">
                        <a:solidFill>
                          <a:srgbClr val="000000"/>
                        </a:solidFill>
                        <a:latin typeface="Garamond" panose="02020404030301010803" pitchFamily="18" charset="0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7625" marR="7625" marT="76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u="none" strike="noStrike" cap="none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sym typeface="EB Garamond"/>
                        </a:rPr>
                        <a:t>9,5</a:t>
                      </a:r>
                      <a:endParaRPr sz="2000" i="0" u="none" strike="noStrike" cap="none" dirty="0">
                        <a:solidFill>
                          <a:srgbClr val="000000"/>
                        </a:solidFill>
                        <a:latin typeface="Garamond" panose="02020404030301010803" pitchFamily="18" charset="0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7625" marR="7625" marT="76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u="none" strike="noStrike" cap="none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sym typeface="EB Garamond"/>
                        </a:rPr>
                        <a:t>7,1</a:t>
                      </a:r>
                      <a:endParaRPr sz="2000" i="0" u="none" strike="noStrike" cap="none" dirty="0">
                        <a:solidFill>
                          <a:srgbClr val="000000"/>
                        </a:solidFill>
                        <a:latin typeface="Garamond" panose="02020404030301010803" pitchFamily="18" charset="0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7625" marR="7625" marT="76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u="none" strike="noStrike" cap="none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sym typeface="EB Garamond"/>
                        </a:rPr>
                        <a:t>14,3</a:t>
                      </a:r>
                      <a:endParaRPr sz="2000" i="0" u="none" strike="noStrike" cap="none" dirty="0">
                        <a:solidFill>
                          <a:srgbClr val="000000"/>
                        </a:solidFill>
                        <a:latin typeface="Garamond" panose="02020404030301010803" pitchFamily="18" charset="0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7625" marR="7625" marT="76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dirty="0">
                          <a:latin typeface="Garamond" panose="02020404030301010803" pitchFamily="18" charset="0"/>
                          <a:sym typeface="EB Garamond"/>
                        </a:rPr>
                        <a:t>35,7</a:t>
                      </a:r>
                      <a:endParaRPr sz="2000" i="0" u="none" strike="noStrike" cap="none" dirty="0">
                        <a:solidFill>
                          <a:srgbClr val="000000"/>
                        </a:solidFill>
                        <a:latin typeface="Garamond" panose="02020404030301010803" pitchFamily="18" charset="0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7625" marR="7625" marT="76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7" name="Google Shape;137;p6"/>
          <p:cNvSpPr/>
          <p:nvPr/>
        </p:nvSpPr>
        <p:spPr>
          <a:xfrm>
            <a:off x="5686450" y="2647008"/>
            <a:ext cx="2610000" cy="771600"/>
          </a:xfrm>
          <a:prstGeom prst="ellipse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5572150" y="5672133"/>
            <a:ext cx="2610000" cy="676710"/>
          </a:xfrm>
          <a:prstGeom prst="ellipse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f6fdb10869_3_793"/>
          <p:cNvSpPr txBox="1"/>
          <p:nvPr/>
        </p:nvSpPr>
        <p:spPr>
          <a:xfrm>
            <a:off x="339225" y="570600"/>
            <a:ext cx="8329500" cy="5422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4000" i="0" u="none" strike="noStrike" cap="none" dirty="0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  <a:t>Considerazioni</a:t>
            </a:r>
            <a:endParaRPr sz="4000" i="0" u="none" strike="noStrike" cap="none" dirty="0">
              <a:solidFill>
                <a:srgbClr val="1D2C66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000" dirty="0">
              <a:solidFill>
                <a:srgbClr val="1D2C66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800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Dall’analisi dei risultati, le classi seconde dell’Istituto Comprensivo Paolo e Rita Borsellino hanno raggiunto un livello superiore alla media nazionale in tutte le prove.</a:t>
            </a:r>
            <a:endParaRPr sz="2800" dirty="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800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Nella prova di italiano il 43,6% degli studenti ha raggiunto un risultato di Categoria 4/5 </a:t>
            </a:r>
            <a:r>
              <a:rPr lang="it-IT" sz="2800" b="1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(medio-alto)</a:t>
            </a:r>
            <a:r>
              <a:rPr lang="it-IT" sz="2800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.</a:t>
            </a:r>
            <a:endParaRPr sz="2800" dirty="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800" dirty="0">
                <a:solidFill>
                  <a:schemeClr val="tx1"/>
                </a:solidFill>
                <a:latin typeface="EB Garamond"/>
                <a:ea typeface="EB Garamond"/>
                <a:cs typeface="EB Garamond"/>
                <a:sym typeface="EB Garamond"/>
              </a:rPr>
              <a:t>Nella prova di matematica il 50% degli studenti ha raggiunto un risultato di Categoria 4/5 (</a:t>
            </a:r>
            <a:r>
              <a:rPr lang="it-IT" sz="2800" b="1" dirty="0">
                <a:solidFill>
                  <a:schemeClr val="tx1"/>
                </a:solidFill>
                <a:latin typeface="EB Garamond"/>
                <a:ea typeface="EB Garamond"/>
                <a:cs typeface="EB Garamond"/>
                <a:sym typeface="EB Garamond"/>
              </a:rPr>
              <a:t>medio-alto). </a:t>
            </a:r>
            <a:endParaRPr sz="2800" b="1" dirty="0">
              <a:solidFill>
                <a:schemeClr val="tx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9"/>
          <p:cNvSpPr txBox="1"/>
          <p:nvPr/>
        </p:nvSpPr>
        <p:spPr>
          <a:xfrm>
            <a:off x="1945689" y="4524568"/>
            <a:ext cx="651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2304"/>
              <a:buFont typeface="Georgia"/>
              <a:buNone/>
            </a:pPr>
            <a:r>
              <a:rPr lang="it-IT" sz="6000" b="1" i="0" u="none" strike="noStrike" cap="none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  <a:t>CLASSI QUINTE</a:t>
            </a:r>
            <a:br>
              <a:rPr lang="it-IT" sz="4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it-IT"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46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4" name="Google Shape;254;p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390604"/>
              </p:ext>
            </p:extLst>
          </p:nvPr>
        </p:nvGraphicFramePr>
        <p:xfrm>
          <a:off x="322118" y="1235780"/>
          <a:ext cx="8458200" cy="5522748"/>
        </p:xfrm>
        <a:graphic>
          <a:graphicData uri="http://schemas.openxmlformats.org/drawingml/2006/table">
            <a:tbl>
              <a:tblPr firstRow="1" bandRow="1">
                <a:tableStyleId>{A6E1CA59-D6BB-4378-8073-872B322870EC}</a:tableStyleId>
              </a:tblPr>
              <a:tblGrid>
                <a:gridCol w="211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444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rebuchet MS"/>
                        <a:buNone/>
                      </a:pPr>
                      <a:r>
                        <a:rPr lang="it-IT" sz="2400" b="1" u="none" strike="noStrike" cap="none" dirty="0">
                          <a:latin typeface="Garamond" panose="02020404030301010803" pitchFamily="18" charset="0"/>
                        </a:rPr>
                        <a:t>Anno scolastico</a:t>
                      </a:r>
                      <a:endParaRPr sz="2400" b="1" u="none" strike="noStrike" cap="none" dirty="0">
                        <a:latin typeface="Garamond" panose="02020404030301010803" pitchFamily="18" charset="0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t-IT" sz="2400" b="1" u="none" strike="noStrike" cap="none" dirty="0">
                          <a:latin typeface="Garamond" panose="02020404030301010803" pitchFamily="18" charset="0"/>
                        </a:rPr>
                        <a:t>Punteggio Piemonte </a:t>
                      </a:r>
                      <a:endParaRPr sz="2400" b="1" u="none" strike="noStrike" cap="none" dirty="0">
                        <a:latin typeface="Garamond" panose="02020404030301010803" pitchFamily="18" charset="0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t-IT" sz="2400" b="1" u="none" strike="noStrike" cap="none" dirty="0">
                          <a:latin typeface="Garamond" panose="02020404030301010803" pitchFamily="18" charset="0"/>
                        </a:rPr>
                        <a:t>Punteggio Nord Ovest</a:t>
                      </a:r>
                      <a:endParaRPr sz="2400" b="1" u="none" strike="noStrike" cap="none" dirty="0">
                        <a:latin typeface="Garamond" panose="02020404030301010803" pitchFamily="18" charset="0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t-IT" sz="2400" b="1" u="none" strike="noStrike" cap="none" dirty="0">
                          <a:latin typeface="Garamond" panose="02020404030301010803" pitchFamily="18" charset="0"/>
                        </a:rPr>
                        <a:t>Punteggio Italia</a:t>
                      </a:r>
                      <a:endParaRPr sz="2400" b="1" u="none" strike="noStrike" cap="none" dirty="0">
                        <a:latin typeface="Garamond" panose="02020404030301010803" pitchFamily="18" charset="0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96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t-IT" sz="2400" b="1" u="none" strike="noStrike" cap="none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2017-2018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96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t-IT" sz="2400" b="1" u="none" strike="noStrike" cap="none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2018-2019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dirty="0">
                        <a:sym typeface="Garamond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6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t-IT" sz="2400" b="1" u="none" strike="noStrike" cap="none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2020-2021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96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4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2021-2022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96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400" b="1" u="none" strike="noStrike" cap="none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2022-2023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029041163"/>
                  </a:ext>
                </a:extLst>
              </a:tr>
            </a:tbl>
          </a:graphicData>
        </a:graphic>
      </p:graphicFrame>
      <p:sp>
        <p:nvSpPr>
          <p:cNvPr id="255" name="Google Shape;255;p16"/>
          <p:cNvSpPr>
            <a:spLocks/>
          </p:cNvSpPr>
          <p:nvPr/>
        </p:nvSpPr>
        <p:spPr>
          <a:xfrm>
            <a:off x="3315318" y="2389887"/>
            <a:ext cx="515400" cy="279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6" name="Google Shape;256;p16"/>
          <p:cNvSpPr>
            <a:spLocks/>
          </p:cNvSpPr>
          <p:nvPr/>
        </p:nvSpPr>
        <p:spPr>
          <a:xfrm>
            <a:off x="3454068" y="4295526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7" name="Google Shape;257;p16"/>
          <p:cNvSpPr/>
          <p:nvPr/>
        </p:nvSpPr>
        <p:spPr>
          <a:xfrm>
            <a:off x="5424375" y="2438220"/>
            <a:ext cx="515400" cy="235641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8" name="Google Shape;258;p16"/>
          <p:cNvSpPr>
            <a:spLocks/>
          </p:cNvSpPr>
          <p:nvPr/>
        </p:nvSpPr>
        <p:spPr>
          <a:xfrm>
            <a:off x="5563125" y="3292395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9" name="Google Shape;259;p16"/>
          <p:cNvSpPr>
            <a:spLocks/>
          </p:cNvSpPr>
          <p:nvPr/>
        </p:nvSpPr>
        <p:spPr>
          <a:xfrm>
            <a:off x="5529941" y="4316706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0" name="Google Shape;260;p16"/>
          <p:cNvSpPr>
            <a:spLocks/>
          </p:cNvSpPr>
          <p:nvPr/>
        </p:nvSpPr>
        <p:spPr>
          <a:xfrm>
            <a:off x="7501738" y="2338223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1" name="Google Shape;261;p16"/>
          <p:cNvSpPr>
            <a:spLocks/>
          </p:cNvSpPr>
          <p:nvPr/>
        </p:nvSpPr>
        <p:spPr>
          <a:xfrm>
            <a:off x="7480794" y="3292395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2" name="Google Shape;262;p16"/>
          <p:cNvSpPr>
            <a:spLocks/>
          </p:cNvSpPr>
          <p:nvPr/>
        </p:nvSpPr>
        <p:spPr>
          <a:xfrm>
            <a:off x="7484783" y="4316706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4" name="Google Shape;264;p16"/>
          <p:cNvSpPr>
            <a:spLocks/>
          </p:cNvSpPr>
          <p:nvPr/>
        </p:nvSpPr>
        <p:spPr>
          <a:xfrm>
            <a:off x="3472507" y="3292395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5" name="Google Shape;265;p16"/>
          <p:cNvSpPr>
            <a:spLocks/>
          </p:cNvSpPr>
          <p:nvPr/>
        </p:nvSpPr>
        <p:spPr>
          <a:xfrm>
            <a:off x="7480794" y="5270878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6" name="Google Shape;266;p16"/>
          <p:cNvSpPr>
            <a:spLocks/>
          </p:cNvSpPr>
          <p:nvPr/>
        </p:nvSpPr>
        <p:spPr>
          <a:xfrm>
            <a:off x="3333757" y="5244534"/>
            <a:ext cx="515400" cy="279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7" name="Google Shape;267;p16"/>
          <p:cNvSpPr>
            <a:spLocks/>
          </p:cNvSpPr>
          <p:nvPr/>
        </p:nvSpPr>
        <p:spPr>
          <a:xfrm>
            <a:off x="5412517" y="5294128"/>
            <a:ext cx="515400" cy="279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Google Shape;256;p16">
            <a:extLst>
              <a:ext uri="{FF2B5EF4-FFF2-40B4-BE49-F238E27FC236}">
                <a16:creationId xmlns:a16="http://schemas.microsoft.com/office/drawing/2014/main" id="{47102181-06E9-5596-1A28-A3F3037DCEB2}"/>
              </a:ext>
            </a:extLst>
          </p:cNvPr>
          <p:cNvSpPr>
            <a:spLocks/>
          </p:cNvSpPr>
          <p:nvPr/>
        </p:nvSpPr>
        <p:spPr>
          <a:xfrm>
            <a:off x="3454068" y="6186508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Google Shape;267;p16">
            <a:extLst>
              <a:ext uri="{FF2B5EF4-FFF2-40B4-BE49-F238E27FC236}">
                <a16:creationId xmlns:a16="http://schemas.microsoft.com/office/drawing/2014/main" id="{53603E03-DF7F-B9DA-E5B5-2A7A1076BCCA}"/>
              </a:ext>
            </a:extLst>
          </p:cNvPr>
          <p:cNvSpPr>
            <a:spLocks/>
          </p:cNvSpPr>
          <p:nvPr/>
        </p:nvSpPr>
        <p:spPr>
          <a:xfrm>
            <a:off x="5391191" y="6214330"/>
            <a:ext cx="515400" cy="279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Google Shape;265;p16">
            <a:extLst>
              <a:ext uri="{FF2B5EF4-FFF2-40B4-BE49-F238E27FC236}">
                <a16:creationId xmlns:a16="http://schemas.microsoft.com/office/drawing/2014/main" id="{50AA96FA-C311-F45A-65F5-ABA8CBC7BF06}"/>
              </a:ext>
            </a:extLst>
          </p:cNvPr>
          <p:cNvSpPr>
            <a:spLocks/>
          </p:cNvSpPr>
          <p:nvPr/>
        </p:nvSpPr>
        <p:spPr>
          <a:xfrm>
            <a:off x="7480794" y="6186508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337B51B-1ECA-97B7-43E9-91AD3EAEB561}"/>
              </a:ext>
            </a:extLst>
          </p:cNvPr>
          <p:cNvSpPr txBox="1"/>
          <p:nvPr/>
        </p:nvSpPr>
        <p:spPr>
          <a:xfrm>
            <a:off x="125980" y="56756"/>
            <a:ext cx="90907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200" b="1" dirty="0">
                <a:solidFill>
                  <a:schemeClr val="tx2">
                    <a:lumMod val="25000"/>
                  </a:schemeClr>
                </a:solidFill>
                <a:latin typeface="EB Garamond"/>
                <a:ea typeface="EB Garamond"/>
                <a:cs typeface="EB Garamond"/>
                <a:sym typeface="EB Garamond"/>
              </a:rPr>
              <a:t>Nella prova di Italiano, le classi quinte dell’I.C. Paolo e Rita Borsellino, hanno raggiunto risultati superiori rispetto a quelli del Piemonte e dell’Italia, in linea con i punteggi del Nord Ovest.</a:t>
            </a:r>
            <a:endParaRPr lang="it-IT" sz="2200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2" name="Google Shape;272;p17"/>
          <p:cNvGraphicFramePr/>
          <p:nvPr>
            <p:extLst>
              <p:ext uri="{D42A27DB-BD31-4B8C-83A1-F6EECF244321}">
                <p14:modId xmlns:p14="http://schemas.microsoft.com/office/powerpoint/2010/main" val="3865463932"/>
              </p:ext>
            </p:extLst>
          </p:nvPr>
        </p:nvGraphicFramePr>
        <p:xfrm>
          <a:off x="360511" y="1256914"/>
          <a:ext cx="8348768" cy="5461250"/>
        </p:xfrm>
        <a:graphic>
          <a:graphicData uri="http://schemas.openxmlformats.org/drawingml/2006/table">
            <a:tbl>
              <a:tblPr firstRow="1" bandRow="1">
                <a:tableStyleId>{A6E1CA59-D6BB-4378-8073-872B322870EC}</a:tableStyleId>
              </a:tblPr>
              <a:tblGrid>
                <a:gridCol w="2087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7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7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6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rebuchet MS"/>
                        <a:buNone/>
                      </a:pPr>
                      <a:r>
                        <a:rPr lang="it-IT" sz="2400" u="none" strike="noStrike" cap="none" dirty="0">
                          <a:latin typeface="Garamond" panose="02020404030301010803" pitchFamily="18" charset="0"/>
                        </a:rPr>
                        <a:t>Anno scolastico</a:t>
                      </a:r>
                      <a:endParaRPr sz="2400" u="none" strike="noStrike" cap="none" dirty="0">
                        <a:latin typeface="Garamond" panose="02020404030301010803" pitchFamily="18" charset="0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t-IT" sz="2400" u="none" strike="noStrike" cap="none">
                          <a:latin typeface="Garamond" panose="02020404030301010803" pitchFamily="18" charset="0"/>
                        </a:rPr>
                        <a:t>Punteggio Piemonte </a:t>
                      </a:r>
                      <a:endParaRPr sz="2400" u="none" strike="noStrike" cap="none">
                        <a:latin typeface="Garamond" panose="02020404030301010803" pitchFamily="18" charset="0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t-IT" sz="2400" u="none" strike="noStrike" cap="none" dirty="0">
                          <a:latin typeface="Garamond" panose="02020404030301010803" pitchFamily="18" charset="0"/>
                        </a:rPr>
                        <a:t>Punteggio Nord Ovest</a:t>
                      </a:r>
                      <a:endParaRPr sz="2400" u="none" strike="noStrike" cap="none" dirty="0">
                        <a:latin typeface="Garamond" panose="02020404030301010803" pitchFamily="18" charset="0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t-IT" sz="2400" u="none" strike="noStrike" cap="none" dirty="0">
                          <a:latin typeface="Garamond" panose="02020404030301010803" pitchFamily="18" charset="0"/>
                        </a:rPr>
                        <a:t>Punteggio Italia</a:t>
                      </a:r>
                      <a:endParaRPr sz="2400" u="none" strike="noStrike" cap="none" dirty="0">
                        <a:latin typeface="Garamond" panose="02020404030301010803" pitchFamily="18" charset="0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99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t-IT" sz="2400" b="1" u="none" strike="noStrike" cap="none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2017-2018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99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t-IT" sz="2400" b="1" u="none" strike="noStrike" cap="none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2018-2019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299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t-IT" sz="2400" b="1" u="none" strike="noStrike" cap="none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2020-2021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299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4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2021-2022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299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400" b="1" u="none" strike="noStrike" cap="none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2022-2023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4239843922"/>
                  </a:ext>
                </a:extLst>
              </a:tr>
            </a:tbl>
          </a:graphicData>
        </a:graphic>
      </p:graphicFrame>
      <p:sp>
        <p:nvSpPr>
          <p:cNvPr id="273" name="Google Shape;273;p17"/>
          <p:cNvSpPr/>
          <p:nvPr/>
        </p:nvSpPr>
        <p:spPr>
          <a:xfrm>
            <a:off x="3259406" y="2433914"/>
            <a:ext cx="515400" cy="279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4" name="Google Shape;274;p17"/>
          <p:cNvSpPr/>
          <p:nvPr/>
        </p:nvSpPr>
        <p:spPr>
          <a:xfrm>
            <a:off x="3387415" y="4189159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5" name="Google Shape;275;p17"/>
          <p:cNvSpPr/>
          <p:nvPr/>
        </p:nvSpPr>
        <p:spPr>
          <a:xfrm>
            <a:off x="5433471" y="3284397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6" name="Google Shape;276;p17"/>
          <p:cNvSpPr/>
          <p:nvPr/>
        </p:nvSpPr>
        <p:spPr>
          <a:xfrm>
            <a:off x="5450101" y="4230099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7" name="Google Shape;277;p17"/>
          <p:cNvSpPr/>
          <p:nvPr/>
        </p:nvSpPr>
        <p:spPr>
          <a:xfrm rot="10800000">
            <a:off x="7506003" y="2387414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8" name="Google Shape;278;p17"/>
          <p:cNvSpPr/>
          <p:nvPr/>
        </p:nvSpPr>
        <p:spPr>
          <a:xfrm>
            <a:off x="7537176" y="3325045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9" name="Google Shape;279;p17"/>
          <p:cNvSpPr/>
          <p:nvPr/>
        </p:nvSpPr>
        <p:spPr>
          <a:xfrm>
            <a:off x="7502893" y="4206877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1" name="Google Shape;281;p17"/>
          <p:cNvSpPr/>
          <p:nvPr/>
        </p:nvSpPr>
        <p:spPr>
          <a:xfrm>
            <a:off x="3398156" y="3284397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2" name="Google Shape;282;p17"/>
          <p:cNvSpPr/>
          <p:nvPr/>
        </p:nvSpPr>
        <p:spPr>
          <a:xfrm rot="10800000">
            <a:off x="5433471" y="2372555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3" name="Google Shape;283;p17"/>
          <p:cNvSpPr/>
          <p:nvPr/>
        </p:nvSpPr>
        <p:spPr>
          <a:xfrm>
            <a:off x="3387415" y="5171024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4" name="Google Shape;284;p17"/>
          <p:cNvSpPr/>
          <p:nvPr/>
        </p:nvSpPr>
        <p:spPr>
          <a:xfrm>
            <a:off x="7505435" y="5222343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5" name="Google Shape;285;p17"/>
          <p:cNvSpPr/>
          <p:nvPr/>
        </p:nvSpPr>
        <p:spPr>
          <a:xfrm>
            <a:off x="5307675" y="5191806"/>
            <a:ext cx="515400" cy="279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Google Shape;274;p17">
            <a:extLst>
              <a:ext uri="{FF2B5EF4-FFF2-40B4-BE49-F238E27FC236}">
                <a16:creationId xmlns:a16="http://schemas.microsoft.com/office/drawing/2014/main" id="{CE2C4DBE-A699-21F5-8A71-5CB40AF1E99B}"/>
              </a:ext>
            </a:extLst>
          </p:cNvPr>
          <p:cNvSpPr/>
          <p:nvPr/>
        </p:nvSpPr>
        <p:spPr>
          <a:xfrm>
            <a:off x="3398156" y="6084094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Google Shape;274;p17">
            <a:extLst>
              <a:ext uri="{FF2B5EF4-FFF2-40B4-BE49-F238E27FC236}">
                <a16:creationId xmlns:a16="http://schemas.microsoft.com/office/drawing/2014/main" id="{E982A4D4-A99A-A6B8-E583-5E29FD04865B}"/>
              </a:ext>
            </a:extLst>
          </p:cNvPr>
          <p:cNvSpPr/>
          <p:nvPr/>
        </p:nvSpPr>
        <p:spPr>
          <a:xfrm>
            <a:off x="5450101" y="6084094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Google Shape;274;p17">
            <a:extLst>
              <a:ext uri="{FF2B5EF4-FFF2-40B4-BE49-F238E27FC236}">
                <a16:creationId xmlns:a16="http://schemas.microsoft.com/office/drawing/2014/main" id="{0CF9D8FE-595B-30B5-2F55-3AA42B0E6193}"/>
              </a:ext>
            </a:extLst>
          </p:cNvPr>
          <p:cNvSpPr/>
          <p:nvPr/>
        </p:nvSpPr>
        <p:spPr>
          <a:xfrm>
            <a:off x="7514420" y="6149703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BFA0D9F-E4A0-4323-1CD6-31F8663E8838}"/>
              </a:ext>
            </a:extLst>
          </p:cNvPr>
          <p:cNvSpPr txBox="1"/>
          <p:nvPr/>
        </p:nvSpPr>
        <p:spPr>
          <a:xfrm>
            <a:off x="0" y="80005"/>
            <a:ext cx="9446809" cy="1055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200" b="1" dirty="0">
                <a:solidFill>
                  <a:schemeClr val="tx2">
                    <a:lumMod val="25000"/>
                  </a:schemeClr>
                </a:solidFill>
                <a:latin typeface="EB Garamond"/>
                <a:ea typeface="EB Garamond"/>
                <a:cs typeface="EB Garamond"/>
                <a:sym typeface="EB Garamond"/>
              </a:rPr>
              <a:t>Nella prova di Matematica, le classi quinte dell’I.C. Paolo e Rita Borsellino,  hanno raggiunto risultati superiori ai tre parametri di riferimento.</a:t>
            </a:r>
            <a:endParaRPr lang="it-IT" sz="2200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0" name="Google Shape;290;p18"/>
          <p:cNvGraphicFramePr/>
          <p:nvPr>
            <p:extLst>
              <p:ext uri="{D42A27DB-BD31-4B8C-83A1-F6EECF244321}">
                <p14:modId xmlns:p14="http://schemas.microsoft.com/office/powerpoint/2010/main" val="3620734942"/>
              </p:ext>
            </p:extLst>
          </p:nvPr>
        </p:nvGraphicFramePr>
        <p:xfrm>
          <a:off x="324880" y="1204367"/>
          <a:ext cx="8494240" cy="5364302"/>
        </p:xfrm>
        <a:graphic>
          <a:graphicData uri="http://schemas.openxmlformats.org/drawingml/2006/table">
            <a:tbl>
              <a:tblPr firstRow="1" bandRow="1">
                <a:tableStyleId>{A6E1CA59-D6BB-4378-8073-872B322870EC}</a:tableStyleId>
              </a:tblPr>
              <a:tblGrid>
                <a:gridCol w="2123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3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3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3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271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rebuchet MS"/>
                        <a:buNone/>
                      </a:pPr>
                      <a:r>
                        <a:rPr lang="it-IT" sz="2400" u="none" strike="noStrike" cap="none" dirty="0">
                          <a:latin typeface="Garamond" panose="02020404030301010803" pitchFamily="18" charset="0"/>
                        </a:rPr>
                        <a:t>Anno scolastico</a:t>
                      </a:r>
                      <a:endParaRPr sz="2400" u="none" strike="noStrike" cap="none" dirty="0">
                        <a:latin typeface="Garamond" panose="02020404030301010803" pitchFamily="18" charset="0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t-IT" sz="2400" u="none" strike="noStrike" cap="none">
                          <a:latin typeface="Garamond" panose="02020404030301010803" pitchFamily="18" charset="0"/>
                        </a:rPr>
                        <a:t>Punteggio Piemonte </a:t>
                      </a:r>
                      <a:endParaRPr sz="2400" u="none" strike="noStrike" cap="none">
                        <a:latin typeface="Garamond" panose="02020404030301010803" pitchFamily="18" charset="0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t-IT" sz="2400" u="none" strike="noStrike" cap="none" dirty="0">
                          <a:latin typeface="Garamond" panose="02020404030301010803" pitchFamily="18" charset="0"/>
                        </a:rPr>
                        <a:t>Punteggio Nord Ovest</a:t>
                      </a:r>
                      <a:endParaRPr sz="2400" u="none" strike="noStrike" cap="none" dirty="0">
                        <a:latin typeface="Garamond" panose="02020404030301010803" pitchFamily="18" charset="0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t-IT" sz="2400" u="none" strike="noStrike" cap="none" dirty="0">
                          <a:latin typeface="Garamond" panose="02020404030301010803" pitchFamily="18" charset="0"/>
                        </a:rPr>
                        <a:t>Punteggio Italia</a:t>
                      </a:r>
                      <a:endParaRPr sz="2400" u="none" strike="noStrike" cap="none" dirty="0">
                        <a:latin typeface="Garamond" panose="02020404030301010803" pitchFamily="18" charset="0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31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t-IT" sz="2400" b="1" u="none" strike="noStrike" cap="none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2017-2018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31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t-IT" sz="2400" b="1" u="none" strike="noStrike" cap="none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2018-2019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431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t-IT" sz="2400" b="1" u="none" strike="noStrike" cap="none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2020-2021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431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4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2021-2022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431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400" b="1" u="none" strike="noStrike" cap="none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2022-2023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37652035"/>
                  </a:ext>
                </a:extLst>
              </a:tr>
            </a:tbl>
          </a:graphicData>
        </a:graphic>
      </p:graphicFrame>
      <p:sp>
        <p:nvSpPr>
          <p:cNvPr id="291" name="Google Shape;291;p18"/>
          <p:cNvSpPr/>
          <p:nvPr/>
        </p:nvSpPr>
        <p:spPr>
          <a:xfrm>
            <a:off x="3400010" y="4174885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2" name="Google Shape;292;p18"/>
          <p:cNvSpPr/>
          <p:nvPr/>
        </p:nvSpPr>
        <p:spPr>
          <a:xfrm>
            <a:off x="5418328" y="3277129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3" name="Google Shape;293;p18"/>
          <p:cNvSpPr/>
          <p:nvPr/>
        </p:nvSpPr>
        <p:spPr>
          <a:xfrm>
            <a:off x="5438958" y="4172925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4" name="Google Shape;294;p18"/>
          <p:cNvSpPr/>
          <p:nvPr/>
        </p:nvSpPr>
        <p:spPr>
          <a:xfrm rot="10800000">
            <a:off x="7583968" y="2377497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5" name="Google Shape;295;p18"/>
          <p:cNvSpPr/>
          <p:nvPr/>
        </p:nvSpPr>
        <p:spPr>
          <a:xfrm>
            <a:off x="7583968" y="3258372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6" name="Google Shape;296;p18"/>
          <p:cNvSpPr/>
          <p:nvPr/>
        </p:nvSpPr>
        <p:spPr>
          <a:xfrm>
            <a:off x="7575181" y="4216426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8" name="Google Shape;298;p18"/>
          <p:cNvSpPr/>
          <p:nvPr/>
        </p:nvSpPr>
        <p:spPr>
          <a:xfrm>
            <a:off x="3412181" y="3258372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9" name="Google Shape;299;p18"/>
          <p:cNvSpPr/>
          <p:nvPr/>
        </p:nvSpPr>
        <p:spPr>
          <a:xfrm rot="10800000">
            <a:off x="5419418" y="2428970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0" name="Google Shape;300;p18"/>
          <p:cNvSpPr/>
          <p:nvPr/>
        </p:nvSpPr>
        <p:spPr>
          <a:xfrm rot="10800000">
            <a:off x="3400010" y="2420875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1" name="Google Shape;301;p18"/>
          <p:cNvSpPr/>
          <p:nvPr/>
        </p:nvSpPr>
        <p:spPr>
          <a:xfrm>
            <a:off x="3278442" y="5091399"/>
            <a:ext cx="515400" cy="279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2" name="Google Shape;302;p18"/>
          <p:cNvSpPr/>
          <p:nvPr/>
        </p:nvSpPr>
        <p:spPr>
          <a:xfrm>
            <a:off x="5280668" y="5091399"/>
            <a:ext cx="515400" cy="279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3" name="Google Shape;303;p18"/>
          <p:cNvSpPr/>
          <p:nvPr/>
        </p:nvSpPr>
        <p:spPr>
          <a:xfrm>
            <a:off x="7448371" y="5058875"/>
            <a:ext cx="515400" cy="279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Google Shape;291;p18">
            <a:extLst>
              <a:ext uri="{FF2B5EF4-FFF2-40B4-BE49-F238E27FC236}">
                <a16:creationId xmlns:a16="http://schemas.microsoft.com/office/drawing/2014/main" id="{6C37624D-83A7-2919-E1D7-DBC8F8270127}"/>
              </a:ext>
            </a:extLst>
          </p:cNvPr>
          <p:cNvSpPr/>
          <p:nvPr/>
        </p:nvSpPr>
        <p:spPr>
          <a:xfrm>
            <a:off x="3412588" y="6067693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Google Shape;291;p18">
            <a:extLst>
              <a:ext uri="{FF2B5EF4-FFF2-40B4-BE49-F238E27FC236}">
                <a16:creationId xmlns:a16="http://schemas.microsoft.com/office/drawing/2014/main" id="{CA58B21B-9A93-7173-FA4E-2323A856F6BE}"/>
              </a:ext>
            </a:extLst>
          </p:cNvPr>
          <p:cNvSpPr/>
          <p:nvPr/>
        </p:nvSpPr>
        <p:spPr>
          <a:xfrm>
            <a:off x="5438958" y="6008334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Google Shape;291;p18">
            <a:extLst>
              <a:ext uri="{FF2B5EF4-FFF2-40B4-BE49-F238E27FC236}">
                <a16:creationId xmlns:a16="http://schemas.microsoft.com/office/drawing/2014/main" id="{0FDB4FB8-17A7-44BA-9CBD-5C68D9D0B76E}"/>
              </a:ext>
            </a:extLst>
          </p:cNvPr>
          <p:cNvSpPr/>
          <p:nvPr/>
        </p:nvSpPr>
        <p:spPr>
          <a:xfrm>
            <a:off x="7583968" y="6017874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5C2AED5-33CC-3040-0915-685CB4ACD90B}"/>
              </a:ext>
            </a:extLst>
          </p:cNvPr>
          <p:cNvSpPr txBox="1"/>
          <p:nvPr/>
        </p:nvSpPr>
        <p:spPr>
          <a:xfrm>
            <a:off x="0" y="64325"/>
            <a:ext cx="10367397" cy="1055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150" b="1" dirty="0">
                <a:solidFill>
                  <a:schemeClr val="tx2">
                    <a:lumMod val="25000"/>
                  </a:schemeClr>
                </a:solidFill>
                <a:latin typeface="EB Garamond"/>
                <a:ea typeface="EB Garamond"/>
                <a:cs typeface="EB Garamond"/>
                <a:sym typeface="EB Garamond"/>
              </a:rPr>
              <a:t>Nella prova di Inglese Reading, le classi quinte dell’I.C. Paolo e Rita Borsellino, </a:t>
            </a:r>
          </a:p>
          <a:p>
            <a:pPr>
              <a:lnSpc>
                <a:spcPct val="150000"/>
              </a:lnSpc>
            </a:pPr>
            <a:r>
              <a:rPr lang="it-IT" sz="2150" b="1" dirty="0">
                <a:solidFill>
                  <a:schemeClr val="tx2">
                    <a:lumMod val="25000"/>
                  </a:schemeClr>
                </a:solidFill>
                <a:latin typeface="EB Garamond"/>
                <a:ea typeface="EB Garamond"/>
                <a:cs typeface="EB Garamond"/>
                <a:sym typeface="EB Garamond"/>
              </a:rPr>
              <a:t>hanno raggiunto risultati superiori ai tre parametri di  riferimento.</a:t>
            </a:r>
            <a:endParaRPr lang="it-IT" sz="2150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" name="Google Shape;308;p19"/>
          <p:cNvGraphicFramePr/>
          <p:nvPr>
            <p:extLst>
              <p:ext uri="{D42A27DB-BD31-4B8C-83A1-F6EECF244321}">
                <p14:modId xmlns:p14="http://schemas.microsoft.com/office/powerpoint/2010/main" val="2084049651"/>
              </p:ext>
            </p:extLst>
          </p:nvPr>
        </p:nvGraphicFramePr>
        <p:xfrm>
          <a:off x="641802" y="1205862"/>
          <a:ext cx="7860396" cy="5535753"/>
        </p:xfrm>
        <a:graphic>
          <a:graphicData uri="http://schemas.openxmlformats.org/drawingml/2006/table">
            <a:tbl>
              <a:tblPr firstRow="1" bandRow="1">
                <a:tableStyleId>{A6E1CA59-D6BB-4378-8073-872B322870EC}</a:tableStyleId>
              </a:tblPr>
              <a:tblGrid>
                <a:gridCol w="1965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5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5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50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859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rebuchet MS"/>
                        <a:buNone/>
                      </a:pPr>
                      <a:r>
                        <a:rPr lang="it-IT" sz="2400" u="none" strike="noStrike" cap="none" dirty="0">
                          <a:latin typeface="Garamond" panose="02020404030301010803" pitchFamily="18" charset="0"/>
                        </a:rPr>
                        <a:t>Anno scolastico</a:t>
                      </a:r>
                      <a:endParaRPr sz="2400" u="none" strike="noStrike" cap="none" dirty="0">
                        <a:latin typeface="Garamond" panose="02020404030301010803" pitchFamily="18" charset="0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t-IT" sz="2400" u="none" strike="noStrike" cap="none">
                          <a:latin typeface="Garamond" panose="02020404030301010803" pitchFamily="18" charset="0"/>
                        </a:rPr>
                        <a:t>Punteggio Piemonte </a:t>
                      </a:r>
                      <a:endParaRPr sz="2400" u="none" strike="noStrike" cap="none">
                        <a:latin typeface="Garamond" panose="02020404030301010803" pitchFamily="18" charset="0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t-IT" sz="2400" u="none" strike="noStrike" cap="none" dirty="0">
                          <a:latin typeface="Garamond" panose="02020404030301010803" pitchFamily="18" charset="0"/>
                        </a:rPr>
                        <a:t>Punteggio Nord Ovest</a:t>
                      </a:r>
                      <a:endParaRPr sz="2400" u="none" strike="noStrike" cap="none" dirty="0">
                        <a:latin typeface="Garamond" panose="02020404030301010803" pitchFamily="18" charset="0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t-IT" sz="2400" u="none" strike="noStrike" cap="none" dirty="0">
                          <a:latin typeface="Garamond" panose="02020404030301010803" pitchFamily="18" charset="0"/>
                        </a:rPr>
                        <a:t>Punteggio Italia</a:t>
                      </a:r>
                      <a:endParaRPr sz="2400" u="none" strike="noStrike" cap="none" dirty="0">
                        <a:latin typeface="Garamond" panose="02020404030301010803" pitchFamily="18" charset="0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34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t-IT" sz="2400" b="1" u="none" strike="noStrike" cap="none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2017-2018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>
                        <a:latin typeface="Garamond" panose="02020404030301010803" pitchFamily="18" charset="0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Garamond" panose="02020404030301010803" pitchFamily="18" charset="0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>
                        <a:latin typeface="Garamond" panose="02020404030301010803" pitchFamily="18" charset="0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34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t-IT" sz="2400" b="1" u="none" strike="noStrike" cap="none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2018-2019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>
                        <a:latin typeface="Garamond" panose="02020404030301010803" pitchFamily="18" charset="0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>
                        <a:latin typeface="Garamond" panose="02020404030301010803" pitchFamily="18" charset="0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>
                        <a:latin typeface="Garamond" panose="02020404030301010803" pitchFamily="18" charset="0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34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t-IT" sz="2400" b="1" u="none" strike="noStrike" cap="none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2020-2021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Garamond" panose="02020404030301010803" pitchFamily="18" charset="0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>
                        <a:latin typeface="Garamond" panose="02020404030301010803" pitchFamily="18" charset="0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>
                        <a:latin typeface="Garamond" panose="02020404030301010803" pitchFamily="18" charset="0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>
                        <a:latin typeface="Garamond" panose="02020404030301010803" pitchFamily="18" charset="0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34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4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2021-2022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Garamond" panose="02020404030301010803" pitchFamily="18" charset="0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latin typeface="Garamond" panose="02020404030301010803" pitchFamily="18" charset="0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Garamond" panose="02020404030301010803" pitchFamily="18" charset="0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34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400" b="1" u="none" strike="noStrike" cap="none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2022-2023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Garamond" panose="02020404030301010803" pitchFamily="18" charset="0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Garamond" panose="02020404030301010803" pitchFamily="18" charset="0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Garamond" panose="02020404030301010803" pitchFamily="18" charset="0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142335777"/>
                  </a:ext>
                </a:extLst>
              </a:tr>
            </a:tbl>
          </a:graphicData>
        </a:graphic>
      </p:graphicFrame>
      <p:sp>
        <p:nvSpPr>
          <p:cNvPr id="309" name="Google Shape;309;p19"/>
          <p:cNvSpPr/>
          <p:nvPr/>
        </p:nvSpPr>
        <p:spPr>
          <a:xfrm>
            <a:off x="3183666" y="2400932"/>
            <a:ext cx="515400" cy="279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0" name="Google Shape;310;p19"/>
          <p:cNvSpPr/>
          <p:nvPr/>
        </p:nvSpPr>
        <p:spPr>
          <a:xfrm>
            <a:off x="5367817" y="3322608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1" name="Google Shape;311;p19"/>
          <p:cNvSpPr/>
          <p:nvPr/>
        </p:nvSpPr>
        <p:spPr>
          <a:xfrm>
            <a:off x="7308822" y="3322608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2" name="Google Shape;312;p19"/>
          <p:cNvSpPr/>
          <p:nvPr/>
        </p:nvSpPr>
        <p:spPr>
          <a:xfrm>
            <a:off x="7308822" y="4231818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4" name="Google Shape;314;p19"/>
          <p:cNvSpPr/>
          <p:nvPr/>
        </p:nvSpPr>
        <p:spPr>
          <a:xfrm>
            <a:off x="3325083" y="3322608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5" name="Google Shape;315;p19"/>
          <p:cNvSpPr/>
          <p:nvPr/>
        </p:nvSpPr>
        <p:spPr>
          <a:xfrm>
            <a:off x="5229067" y="2380202"/>
            <a:ext cx="515400" cy="279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6" name="Google Shape;316;p19"/>
          <p:cNvSpPr/>
          <p:nvPr/>
        </p:nvSpPr>
        <p:spPr>
          <a:xfrm>
            <a:off x="7308822" y="2377682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7" name="Google Shape;317;p19"/>
          <p:cNvSpPr/>
          <p:nvPr/>
        </p:nvSpPr>
        <p:spPr>
          <a:xfrm>
            <a:off x="3226750" y="4263836"/>
            <a:ext cx="515400" cy="279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8" name="Google Shape;318;p19"/>
          <p:cNvSpPr/>
          <p:nvPr/>
        </p:nvSpPr>
        <p:spPr>
          <a:xfrm>
            <a:off x="5234084" y="4275370"/>
            <a:ext cx="515400" cy="279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9" name="Google Shape;319;p19"/>
          <p:cNvSpPr/>
          <p:nvPr/>
        </p:nvSpPr>
        <p:spPr>
          <a:xfrm>
            <a:off x="3226750" y="5232012"/>
            <a:ext cx="515400" cy="279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0" name="Google Shape;320;p19"/>
          <p:cNvSpPr/>
          <p:nvPr/>
        </p:nvSpPr>
        <p:spPr>
          <a:xfrm rot="10800000">
            <a:off x="5316953" y="5222454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1" name="Google Shape;321;p19"/>
          <p:cNvSpPr/>
          <p:nvPr/>
        </p:nvSpPr>
        <p:spPr>
          <a:xfrm rot="10800000">
            <a:off x="7338267" y="5232012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Google Shape;291;p18">
            <a:extLst>
              <a:ext uri="{FF2B5EF4-FFF2-40B4-BE49-F238E27FC236}">
                <a16:creationId xmlns:a16="http://schemas.microsoft.com/office/drawing/2014/main" id="{602B5D28-8A6D-E866-8DFC-99713139C2B2}"/>
              </a:ext>
            </a:extLst>
          </p:cNvPr>
          <p:cNvSpPr/>
          <p:nvPr/>
        </p:nvSpPr>
        <p:spPr>
          <a:xfrm>
            <a:off x="3316667" y="6126740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Google Shape;291;p18">
            <a:extLst>
              <a:ext uri="{FF2B5EF4-FFF2-40B4-BE49-F238E27FC236}">
                <a16:creationId xmlns:a16="http://schemas.microsoft.com/office/drawing/2014/main" id="{FB6EC6A1-9E0B-D560-D2FA-44C357109C1F}"/>
              </a:ext>
            </a:extLst>
          </p:cNvPr>
          <p:cNvSpPr/>
          <p:nvPr/>
        </p:nvSpPr>
        <p:spPr>
          <a:xfrm>
            <a:off x="7338266" y="6126740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Google Shape;318;p19">
            <a:extLst>
              <a:ext uri="{FF2B5EF4-FFF2-40B4-BE49-F238E27FC236}">
                <a16:creationId xmlns:a16="http://schemas.microsoft.com/office/drawing/2014/main" id="{6B0FA5B1-ADAF-8D02-5A66-7F1F63DA6885}"/>
              </a:ext>
            </a:extLst>
          </p:cNvPr>
          <p:cNvSpPr/>
          <p:nvPr/>
        </p:nvSpPr>
        <p:spPr>
          <a:xfrm>
            <a:off x="5154669" y="6173240"/>
            <a:ext cx="515400" cy="279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256780D-FC82-672D-4418-54A0A866FA95}"/>
              </a:ext>
            </a:extLst>
          </p:cNvPr>
          <p:cNvSpPr txBox="1"/>
          <p:nvPr/>
        </p:nvSpPr>
        <p:spPr>
          <a:xfrm>
            <a:off x="64785" y="56525"/>
            <a:ext cx="920390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200" b="1" dirty="0">
                <a:solidFill>
                  <a:schemeClr val="tx2">
                    <a:lumMod val="25000"/>
                  </a:schemeClr>
                </a:solidFill>
                <a:latin typeface="EB Garamond"/>
                <a:ea typeface="EB Garamond"/>
                <a:cs typeface="EB Garamond"/>
                <a:sym typeface="EB Garamond"/>
              </a:rPr>
              <a:t>Nella prova di Inglese </a:t>
            </a:r>
            <a:r>
              <a:rPr lang="it-IT" sz="2200" b="1" dirty="0" err="1">
                <a:solidFill>
                  <a:schemeClr val="tx2">
                    <a:lumMod val="25000"/>
                  </a:schemeClr>
                </a:solidFill>
                <a:latin typeface="EB Garamond"/>
                <a:ea typeface="EB Garamond"/>
                <a:cs typeface="EB Garamond"/>
                <a:sym typeface="EB Garamond"/>
              </a:rPr>
              <a:t>Listening</a:t>
            </a:r>
            <a:r>
              <a:rPr lang="it-IT" sz="2200" b="1" dirty="0">
                <a:solidFill>
                  <a:schemeClr val="tx2">
                    <a:lumMod val="25000"/>
                  </a:schemeClr>
                </a:solidFill>
                <a:latin typeface="EB Garamond"/>
                <a:ea typeface="EB Garamond"/>
                <a:cs typeface="EB Garamond"/>
                <a:sym typeface="EB Garamond"/>
              </a:rPr>
              <a:t>, le classi quinte dell’I.C. Paolo e Rita Borsellino,  hanno raggiunto risultati superiori rispetto a quelli del         Piemonte e dell’Italia, in linea con i punteggi del Nord Ovest.</a:t>
            </a:r>
            <a:endParaRPr lang="it-IT" sz="2200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104418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43752"/>
              </p:ext>
            </p:extLst>
          </p:nvPr>
        </p:nvGraphicFramePr>
        <p:xfrm>
          <a:off x="254578" y="1136938"/>
          <a:ext cx="8634844" cy="5444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Google Shape;116;p3">
            <a:extLst>
              <a:ext uri="{FF2B5EF4-FFF2-40B4-BE49-F238E27FC236}">
                <a16:creationId xmlns:a16="http://schemas.microsoft.com/office/drawing/2014/main" id="{22BBDE39-37CE-097D-7B12-514F5FB58300}"/>
              </a:ext>
            </a:extLst>
          </p:cNvPr>
          <p:cNvSpPr txBox="1"/>
          <p:nvPr/>
        </p:nvSpPr>
        <p:spPr>
          <a:xfrm>
            <a:off x="353290" y="202622"/>
            <a:ext cx="8349097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t-IT" sz="3000" i="0" u="none" strike="noStrike" cap="none" dirty="0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  <a:t>Esiti Generali delle Prove</a:t>
            </a:r>
            <a:endParaRPr sz="3000" i="0" u="none" strike="noStrike" cap="none" dirty="0">
              <a:solidFill>
                <a:srgbClr val="1D2C66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t-IT" sz="3000" i="0" u="none" strike="noStrike" cap="none" dirty="0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  <a:t>Classi </a:t>
            </a:r>
            <a:r>
              <a:rPr lang="it-IT" sz="3000" dirty="0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  <a:t>Quinte</a:t>
            </a:r>
            <a:endParaRPr sz="3000" i="0" u="none" strike="noStrike" cap="none" dirty="0">
              <a:solidFill>
                <a:srgbClr val="1D2C6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 txBox="1"/>
          <p:nvPr/>
        </p:nvSpPr>
        <p:spPr>
          <a:xfrm>
            <a:off x="508737" y="255261"/>
            <a:ext cx="83529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t-IT" sz="3200" i="0" u="none" strike="noStrike" cap="none" dirty="0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  <a:t>Esiti Prova - Italiano - </a:t>
            </a:r>
            <a:endParaRPr sz="3200" i="0" u="none" strike="noStrike" cap="none" dirty="0">
              <a:solidFill>
                <a:srgbClr val="1D2C6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20" name="Google Shape;220;p11"/>
          <p:cNvSpPr txBox="1"/>
          <p:nvPr/>
        </p:nvSpPr>
        <p:spPr>
          <a:xfrm>
            <a:off x="133650" y="839996"/>
            <a:ext cx="88767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3200" i="0" u="none" strike="noStrike" cap="none" dirty="0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  <a:t>La linea verde indica la media dell’Italia (</a:t>
            </a:r>
            <a:r>
              <a:rPr lang="it-IT" sz="3200" dirty="0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  <a:t>62,9</a:t>
            </a:r>
            <a:r>
              <a:rPr lang="it-IT" sz="3200" i="0" u="none" strike="noStrike" cap="none" dirty="0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  <a:t>%)</a:t>
            </a:r>
            <a:endParaRPr sz="3200" i="0" u="none" strike="noStrike" cap="none" dirty="0">
              <a:solidFill>
                <a:srgbClr val="1D2C6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aphicFrame>
        <p:nvGraphicFramePr>
          <p:cNvPr id="2" name="Chart 2" title="Grafico">
            <a:extLst>
              <a:ext uri="{FF2B5EF4-FFF2-40B4-BE49-F238E27FC236}">
                <a16:creationId xmlns:a16="http://schemas.microsoft.com/office/drawing/2014/main" id="{00000000-0008-0000-0100-000036B407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207971"/>
              </p:ext>
            </p:extLst>
          </p:nvPr>
        </p:nvGraphicFramePr>
        <p:xfrm>
          <a:off x="280555" y="1517074"/>
          <a:ext cx="8489371" cy="3325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6E81D82F-F3C5-5099-1BC3-D1188E037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317129"/>
              </p:ext>
            </p:extLst>
          </p:nvPr>
        </p:nvGraphicFramePr>
        <p:xfrm>
          <a:off x="353290" y="4987636"/>
          <a:ext cx="8416636" cy="1666427"/>
        </p:xfrm>
        <a:graphic>
          <a:graphicData uri="http://schemas.openxmlformats.org/drawingml/2006/table">
            <a:tbl>
              <a:tblPr firstRow="1" bandRow="1">
                <a:tableStyleId>{A6E1CA59-D6BB-4378-8073-872B322870EC}</a:tableStyleId>
              </a:tblPr>
              <a:tblGrid>
                <a:gridCol w="4208318">
                  <a:extLst>
                    <a:ext uri="{9D8B030D-6E8A-4147-A177-3AD203B41FA5}">
                      <a16:colId xmlns:a16="http://schemas.microsoft.com/office/drawing/2014/main" val="4137671779"/>
                    </a:ext>
                  </a:extLst>
                </a:gridCol>
                <a:gridCol w="4208318">
                  <a:extLst>
                    <a:ext uri="{9D8B030D-6E8A-4147-A177-3AD203B41FA5}">
                      <a16:colId xmlns:a16="http://schemas.microsoft.com/office/drawing/2014/main" val="3804981872"/>
                    </a:ext>
                  </a:extLst>
                </a:gridCol>
              </a:tblGrid>
              <a:tr h="372647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CHEATING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ITALIANO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100185"/>
                  </a:ext>
                </a:extLst>
              </a:tr>
              <a:tr h="323445">
                <a:tc>
                  <a:txBody>
                    <a:bodyPr/>
                    <a:lstStyle/>
                    <a:p>
                      <a:r>
                        <a:rPr lang="it-IT" dirty="0"/>
                        <a:t>5^A S.SALVATORE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26578"/>
                  </a:ext>
                </a:extLst>
              </a:tr>
              <a:tr h="323445">
                <a:tc>
                  <a:txBody>
                    <a:bodyPr/>
                    <a:lstStyle/>
                    <a:p>
                      <a:r>
                        <a:rPr lang="it-IT" dirty="0"/>
                        <a:t>5^B S.SALVATORE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819928"/>
                  </a:ext>
                </a:extLst>
              </a:tr>
              <a:tr h="323445">
                <a:tc>
                  <a:txBody>
                    <a:bodyPr/>
                    <a:lstStyle/>
                    <a:p>
                      <a:r>
                        <a:rPr lang="it-IT" dirty="0"/>
                        <a:t>5^A CASTELLETTO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837849"/>
                  </a:ext>
                </a:extLst>
              </a:tr>
              <a:tr h="323445">
                <a:tc>
                  <a:txBody>
                    <a:bodyPr/>
                    <a:lstStyle/>
                    <a:p>
                      <a:r>
                        <a:rPr lang="it-IT" dirty="0"/>
                        <a:t>5^A BASSIGNANA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05877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4"/>
              <a:buNone/>
            </a:pPr>
            <a:r>
              <a:rPr lang="it-IT" sz="6000" dirty="0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  <a:t>CLASSI SECONDE</a:t>
            </a:r>
            <a:br>
              <a:rPr lang="it-IT" b="0" dirty="0"/>
            </a:br>
            <a:br>
              <a:rPr lang="it-IT" dirty="0"/>
            </a:b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"/>
          <p:cNvSpPr txBox="1"/>
          <p:nvPr/>
        </p:nvSpPr>
        <p:spPr>
          <a:xfrm>
            <a:off x="412846" y="827060"/>
            <a:ext cx="7608936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3200" i="0" u="none" strike="noStrike" cap="none" dirty="0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  <a:t>La linea verde indica la media dell’Italia (54</a:t>
            </a:r>
            <a:r>
              <a:rPr lang="it-IT" sz="3200" dirty="0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  <a:t>,5</a:t>
            </a:r>
            <a:r>
              <a:rPr lang="it-IT" sz="3200" i="0" u="none" strike="noStrike" cap="none" dirty="0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  <a:t>%)</a:t>
            </a:r>
            <a:endParaRPr sz="3200" i="0" u="none" strike="noStrike" cap="none" dirty="0">
              <a:solidFill>
                <a:srgbClr val="1D2C6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27" name="Google Shape;227;p12"/>
          <p:cNvSpPr txBox="1"/>
          <p:nvPr/>
        </p:nvSpPr>
        <p:spPr>
          <a:xfrm>
            <a:off x="412846" y="242325"/>
            <a:ext cx="83529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t-IT" sz="3200" i="0" u="none" strike="noStrike" cap="none" dirty="0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  <a:t>Esiti Prova - Matematica -</a:t>
            </a:r>
            <a:r>
              <a:rPr lang="it-IT" sz="3200" b="0" i="0" u="none" strike="noStrike" cap="none" dirty="0">
                <a:solidFill>
                  <a:srgbClr val="1D2C6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3200" b="0" i="0" u="none" strike="noStrike" cap="none" dirty="0">
              <a:solidFill>
                <a:srgbClr val="1D2C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Chart 4" title="Grafico">
            <a:extLst>
              <a:ext uri="{FF2B5EF4-FFF2-40B4-BE49-F238E27FC236}">
                <a16:creationId xmlns:a16="http://schemas.microsoft.com/office/drawing/2014/main" id="{00000000-0008-0000-0300-0000684983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271915"/>
              </p:ext>
            </p:extLst>
          </p:nvPr>
        </p:nvGraphicFramePr>
        <p:xfrm>
          <a:off x="290947" y="1411795"/>
          <a:ext cx="8440208" cy="3513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3998FFA7-40E4-1DA6-D548-B67BD8377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601211"/>
              </p:ext>
            </p:extLst>
          </p:nvPr>
        </p:nvGraphicFramePr>
        <p:xfrm>
          <a:off x="353291" y="5042434"/>
          <a:ext cx="8377864" cy="1611629"/>
        </p:xfrm>
        <a:graphic>
          <a:graphicData uri="http://schemas.openxmlformats.org/drawingml/2006/table">
            <a:tbl>
              <a:tblPr firstRow="1" bandRow="1">
                <a:tableStyleId>{A6E1CA59-D6BB-4378-8073-872B322870EC}</a:tableStyleId>
              </a:tblPr>
              <a:tblGrid>
                <a:gridCol w="4188932">
                  <a:extLst>
                    <a:ext uri="{9D8B030D-6E8A-4147-A177-3AD203B41FA5}">
                      <a16:colId xmlns:a16="http://schemas.microsoft.com/office/drawing/2014/main" val="4137671779"/>
                    </a:ext>
                  </a:extLst>
                </a:gridCol>
                <a:gridCol w="4188932">
                  <a:extLst>
                    <a:ext uri="{9D8B030D-6E8A-4147-A177-3AD203B41FA5}">
                      <a16:colId xmlns:a16="http://schemas.microsoft.com/office/drawing/2014/main" val="3804981872"/>
                    </a:ext>
                  </a:extLst>
                </a:gridCol>
              </a:tblGrid>
              <a:tr h="360393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CHEATING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MATEMATICA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100185"/>
                  </a:ext>
                </a:extLst>
              </a:tr>
              <a:tr h="312809">
                <a:tc>
                  <a:txBody>
                    <a:bodyPr/>
                    <a:lstStyle/>
                    <a:p>
                      <a:r>
                        <a:rPr lang="it-IT" dirty="0"/>
                        <a:t>5^A S.SALVATORE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26578"/>
                  </a:ext>
                </a:extLst>
              </a:tr>
              <a:tr h="312809">
                <a:tc>
                  <a:txBody>
                    <a:bodyPr/>
                    <a:lstStyle/>
                    <a:p>
                      <a:r>
                        <a:rPr lang="it-IT" dirty="0"/>
                        <a:t>5^B S.SALVATORE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819928"/>
                  </a:ext>
                </a:extLst>
              </a:tr>
              <a:tr h="312809">
                <a:tc>
                  <a:txBody>
                    <a:bodyPr/>
                    <a:lstStyle/>
                    <a:p>
                      <a:r>
                        <a:rPr lang="it-IT" dirty="0"/>
                        <a:t>5^A CASTELLETTO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837849"/>
                  </a:ext>
                </a:extLst>
              </a:tr>
              <a:tr h="312809">
                <a:tc>
                  <a:txBody>
                    <a:bodyPr/>
                    <a:lstStyle/>
                    <a:p>
                      <a:r>
                        <a:rPr lang="it-IT" dirty="0"/>
                        <a:t>5^A BASSIGNANA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058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758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/>
          <p:nvPr/>
        </p:nvSpPr>
        <p:spPr>
          <a:xfrm>
            <a:off x="412846" y="242325"/>
            <a:ext cx="8352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t-IT" sz="3000" i="0" u="none" strike="noStrike" cap="none" dirty="0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  <a:t>Esiti Prova - Inglese Reading - </a:t>
            </a:r>
            <a:endParaRPr sz="3000" i="0" u="none" strike="noStrike" cap="none" dirty="0">
              <a:solidFill>
                <a:srgbClr val="1D2C6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34" name="Google Shape;234;p13"/>
          <p:cNvSpPr txBox="1"/>
          <p:nvPr/>
        </p:nvSpPr>
        <p:spPr>
          <a:xfrm>
            <a:off x="198143" y="796425"/>
            <a:ext cx="7449566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2000" i="0" u="none" strike="noStrike" cap="none" dirty="0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  <a:t>La linea </a:t>
            </a:r>
            <a:r>
              <a:rPr lang="it-IT" sz="2000" dirty="0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  <a:t>verde</a:t>
            </a:r>
            <a:r>
              <a:rPr lang="it-IT" sz="2000" i="0" u="none" strike="noStrike" cap="none" dirty="0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  <a:t> indica la media dell’Italia (</a:t>
            </a:r>
            <a:r>
              <a:rPr lang="it-IT" sz="2000" dirty="0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  <a:t>80,1</a:t>
            </a:r>
            <a:r>
              <a:rPr lang="it-IT" sz="2000" i="0" u="none" strike="noStrike" cap="none" dirty="0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  <a:t>%)</a:t>
            </a:r>
            <a:endParaRPr sz="2000" i="0" u="none" strike="noStrike" cap="none" dirty="0">
              <a:solidFill>
                <a:srgbClr val="1D2C6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aphicFrame>
        <p:nvGraphicFramePr>
          <p:cNvPr id="2" name="Chart 7" title="Grafico">
            <a:extLst>
              <a:ext uri="{FF2B5EF4-FFF2-40B4-BE49-F238E27FC236}">
                <a16:creationId xmlns:a16="http://schemas.microsoft.com/office/drawing/2014/main" id="{00000000-0008-0000-0600-0000E1E14F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0344149"/>
              </p:ext>
            </p:extLst>
          </p:nvPr>
        </p:nvGraphicFramePr>
        <p:xfrm>
          <a:off x="412846" y="1288838"/>
          <a:ext cx="8352900" cy="3646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BEEF45B7-21AD-52D1-FCE6-BB097C1176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159157"/>
              </p:ext>
            </p:extLst>
          </p:nvPr>
        </p:nvGraphicFramePr>
        <p:xfrm>
          <a:off x="353291" y="5085196"/>
          <a:ext cx="8624454" cy="1570030"/>
        </p:xfrm>
        <a:graphic>
          <a:graphicData uri="http://schemas.openxmlformats.org/drawingml/2006/table">
            <a:tbl>
              <a:tblPr firstRow="1" bandRow="1">
                <a:tableStyleId>{A6E1CA59-D6BB-4378-8073-872B322870EC}</a:tableStyleId>
              </a:tblPr>
              <a:tblGrid>
                <a:gridCol w="4312227">
                  <a:extLst>
                    <a:ext uri="{9D8B030D-6E8A-4147-A177-3AD203B41FA5}">
                      <a16:colId xmlns:a16="http://schemas.microsoft.com/office/drawing/2014/main" val="4137671779"/>
                    </a:ext>
                  </a:extLst>
                </a:gridCol>
                <a:gridCol w="4312227">
                  <a:extLst>
                    <a:ext uri="{9D8B030D-6E8A-4147-A177-3AD203B41FA5}">
                      <a16:colId xmlns:a16="http://schemas.microsoft.com/office/drawing/2014/main" val="3804981872"/>
                    </a:ext>
                  </a:extLst>
                </a:gridCol>
              </a:tblGrid>
              <a:tr h="350830">
                <a:tc>
                  <a:txBody>
                    <a:bodyPr/>
                    <a:lstStyle/>
                    <a:p>
                      <a:r>
                        <a:rPr lang="it-IT" dirty="0"/>
                        <a:t>CHEATING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INGLESE  READING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100185"/>
                  </a:ext>
                </a:extLst>
              </a:tr>
              <a:tr h="304509">
                <a:tc>
                  <a:txBody>
                    <a:bodyPr/>
                    <a:lstStyle/>
                    <a:p>
                      <a:r>
                        <a:rPr lang="it-IT" dirty="0"/>
                        <a:t>5^A S.SALVATORE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26578"/>
                  </a:ext>
                </a:extLst>
              </a:tr>
              <a:tr h="304509">
                <a:tc>
                  <a:txBody>
                    <a:bodyPr/>
                    <a:lstStyle/>
                    <a:p>
                      <a:r>
                        <a:rPr lang="it-IT" dirty="0"/>
                        <a:t>5^B S.SALVATORE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819928"/>
                  </a:ext>
                </a:extLst>
              </a:tr>
              <a:tr h="304509">
                <a:tc>
                  <a:txBody>
                    <a:bodyPr/>
                    <a:lstStyle/>
                    <a:p>
                      <a:r>
                        <a:rPr lang="it-IT" dirty="0"/>
                        <a:t>5^A CASTELLETTO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837849"/>
                  </a:ext>
                </a:extLst>
              </a:tr>
              <a:tr h="304509">
                <a:tc>
                  <a:txBody>
                    <a:bodyPr/>
                    <a:lstStyle/>
                    <a:p>
                      <a:r>
                        <a:rPr lang="it-IT" dirty="0"/>
                        <a:t>5^A BASSIGNANA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058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817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"/>
          <p:cNvSpPr txBox="1"/>
          <p:nvPr/>
        </p:nvSpPr>
        <p:spPr>
          <a:xfrm>
            <a:off x="150950" y="637747"/>
            <a:ext cx="8151386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3200" i="0" u="none" strike="noStrike" cap="none" dirty="0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  <a:t>La linea </a:t>
            </a:r>
            <a:r>
              <a:rPr lang="it-IT" sz="3200" dirty="0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  <a:t>verde</a:t>
            </a:r>
            <a:r>
              <a:rPr lang="it-IT" sz="3200" i="0" u="none" strike="noStrike" cap="none" dirty="0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  <a:t> indica la media dell’Italia (</a:t>
            </a:r>
            <a:r>
              <a:rPr lang="it-IT" sz="3200" dirty="0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  <a:t>78,8</a:t>
            </a:r>
            <a:r>
              <a:rPr lang="it-IT" sz="3200" i="0" u="none" strike="noStrike" cap="none" dirty="0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  <a:t>%)</a:t>
            </a:r>
            <a:endParaRPr sz="3200" i="0" u="none" strike="noStrike" cap="none" dirty="0">
              <a:solidFill>
                <a:srgbClr val="1D2C6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41" name="Google Shape;241;p14"/>
          <p:cNvSpPr txBox="1"/>
          <p:nvPr/>
        </p:nvSpPr>
        <p:spPr>
          <a:xfrm>
            <a:off x="395550" y="83647"/>
            <a:ext cx="83529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t-IT" sz="3200" i="0" u="none" strike="noStrike" cap="none" dirty="0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  <a:t>Esiti Prova - Inglese </a:t>
            </a:r>
            <a:r>
              <a:rPr lang="it-IT" sz="3200" i="0" u="none" strike="noStrike" cap="none" dirty="0" err="1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  <a:t>Listening</a:t>
            </a:r>
            <a:r>
              <a:rPr lang="it-IT" sz="3200" i="0" u="none" strike="noStrike" cap="none" dirty="0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  <a:t> - </a:t>
            </a:r>
            <a:endParaRPr sz="3200" i="0" u="none" strike="noStrike" cap="none" dirty="0">
              <a:solidFill>
                <a:srgbClr val="1D2C6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aphicFrame>
        <p:nvGraphicFramePr>
          <p:cNvPr id="2" name="Chart 8" title="Grafico">
            <a:extLst>
              <a:ext uri="{FF2B5EF4-FFF2-40B4-BE49-F238E27FC236}">
                <a16:creationId xmlns:a16="http://schemas.microsoft.com/office/drawing/2014/main" id="{00000000-0008-0000-0700-0000CFDF7A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7264406"/>
              </p:ext>
            </p:extLst>
          </p:nvPr>
        </p:nvGraphicFramePr>
        <p:xfrm>
          <a:off x="150950" y="1222482"/>
          <a:ext cx="8764450" cy="3733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9EBD635C-B213-0279-F943-6002FC73F1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129079"/>
              </p:ext>
            </p:extLst>
          </p:nvPr>
        </p:nvGraphicFramePr>
        <p:xfrm>
          <a:off x="395550" y="5078106"/>
          <a:ext cx="7969828" cy="1556992"/>
        </p:xfrm>
        <a:graphic>
          <a:graphicData uri="http://schemas.openxmlformats.org/drawingml/2006/table">
            <a:tbl>
              <a:tblPr firstRow="1" bandRow="1">
                <a:tableStyleId>{A6E1CA59-D6BB-4378-8073-872B322870EC}</a:tableStyleId>
              </a:tblPr>
              <a:tblGrid>
                <a:gridCol w="3984914">
                  <a:extLst>
                    <a:ext uri="{9D8B030D-6E8A-4147-A177-3AD203B41FA5}">
                      <a16:colId xmlns:a16="http://schemas.microsoft.com/office/drawing/2014/main" val="4137671779"/>
                    </a:ext>
                  </a:extLst>
                </a:gridCol>
                <a:gridCol w="3984914">
                  <a:extLst>
                    <a:ext uri="{9D8B030D-6E8A-4147-A177-3AD203B41FA5}">
                      <a16:colId xmlns:a16="http://schemas.microsoft.com/office/drawing/2014/main" val="3804981872"/>
                    </a:ext>
                  </a:extLst>
                </a:gridCol>
              </a:tblGrid>
              <a:tr h="337792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CHEATING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INGLESE LISTENING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100185"/>
                  </a:ext>
                </a:extLst>
              </a:tr>
              <a:tr h="293192">
                <a:tc>
                  <a:txBody>
                    <a:bodyPr/>
                    <a:lstStyle/>
                    <a:p>
                      <a:r>
                        <a:rPr lang="it-IT" dirty="0"/>
                        <a:t>5^A S.SALVATORE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26578"/>
                  </a:ext>
                </a:extLst>
              </a:tr>
              <a:tr h="293192">
                <a:tc>
                  <a:txBody>
                    <a:bodyPr/>
                    <a:lstStyle/>
                    <a:p>
                      <a:r>
                        <a:rPr lang="it-IT" dirty="0"/>
                        <a:t>5^B S.SALVATORE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819928"/>
                  </a:ext>
                </a:extLst>
              </a:tr>
              <a:tr h="293192">
                <a:tc>
                  <a:txBody>
                    <a:bodyPr/>
                    <a:lstStyle/>
                    <a:p>
                      <a:r>
                        <a:rPr lang="it-IT" dirty="0"/>
                        <a:t>5^A CASTELLETTO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837849"/>
                  </a:ext>
                </a:extLst>
              </a:tr>
              <a:tr h="293192">
                <a:tc>
                  <a:txBody>
                    <a:bodyPr/>
                    <a:lstStyle/>
                    <a:p>
                      <a:r>
                        <a:rPr lang="it-IT" dirty="0"/>
                        <a:t>5^A BASSIGNANA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058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719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" name="Google Shape;247;p15"/>
          <p:cNvGraphicFramePr/>
          <p:nvPr>
            <p:extLst>
              <p:ext uri="{D42A27DB-BD31-4B8C-83A1-F6EECF244321}">
                <p14:modId xmlns:p14="http://schemas.microsoft.com/office/powerpoint/2010/main" val="341049626"/>
              </p:ext>
            </p:extLst>
          </p:nvPr>
        </p:nvGraphicFramePr>
        <p:xfrm>
          <a:off x="539552" y="602673"/>
          <a:ext cx="8064900" cy="53928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6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2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9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4117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b="1" u="none" strike="noStrike" cap="none" dirty="0">
                          <a:solidFill>
                            <a:schemeClr val="bg1"/>
                          </a:solidFill>
                        </a:rPr>
                        <a:t>Prova di Italiano</a:t>
                      </a:r>
                      <a:endParaRPr sz="2000" b="1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820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u="none" strike="noStrike" cap="none" dirty="0">
                          <a:latin typeface="Garamond" panose="02020404030301010803" pitchFamily="18" charset="0"/>
                        </a:rPr>
                        <a:t>% studenti</a:t>
                      </a:r>
                      <a:br>
                        <a:rPr lang="it-IT" sz="2000" u="none" strike="noStrike" cap="none" dirty="0">
                          <a:latin typeface="Garamond" panose="02020404030301010803" pitchFamily="18" charset="0"/>
                        </a:rPr>
                      </a:br>
                      <a:r>
                        <a:rPr lang="it-IT" sz="2000" u="none" strike="noStrike" cap="none" dirty="0">
                          <a:latin typeface="Garamond" panose="02020404030301010803" pitchFamily="18" charset="0"/>
                        </a:rPr>
                        <a:t>a categoria 1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Garamond" panose="02020404030301010803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u="none" strike="noStrike" cap="none" dirty="0">
                          <a:latin typeface="Garamond" panose="02020404030301010803" pitchFamily="18" charset="0"/>
                        </a:rPr>
                        <a:t>% studenti</a:t>
                      </a:r>
                      <a:br>
                        <a:rPr lang="it-IT" sz="2000" u="none" strike="noStrike" cap="none" dirty="0">
                          <a:latin typeface="Garamond" panose="02020404030301010803" pitchFamily="18" charset="0"/>
                        </a:rPr>
                      </a:br>
                      <a:r>
                        <a:rPr lang="it-IT" sz="2000" u="none" strike="noStrike" cap="none" dirty="0">
                          <a:latin typeface="Garamond" panose="02020404030301010803" pitchFamily="18" charset="0"/>
                        </a:rPr>
                        <a:t>a categoria 2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Garamond" panose="02020404030301010803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u="none" strike="noStrike" cap="none" dirty="0">
                          <a:latin typeface="Garamond" panose="02020404030301010803" pitchFamily="18" charset="0"/>
                        </a:rPr>
                        <a:t>% studenti</a:t>
                      </a:r>
                      <a:br>
                        <a:rPr lang="it-IT" sz="2000" u="none" strike="noStrike" cap="none" dirty="0">
                          <a:latin typeface="Garamond" panose="02020404030301010803" pitchFamily="18" charset="0"/>
                        </a:rPr>
                      </a:br>
                      <a:r>
                        <a:rPr lang="it-IT" sz="2000" u="none" strike="noStrike" cap="none" dirty="0">
                          <a:latin typeface="Garamond" panose="02020404030301010803" pitchFamily="18" charset="0"/>
                        </a:rPr>
                        <a:t>a categoria 3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Garamond" panose="02020404030301010803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u="none" strike="noStrike" cap="none" dirty="0">
                          <a:latin typeface="Garamond" panose="02020404030301010803" pitchFamily="18" charset="0"/>
                        </a:rPr>
                        <a:t>% studenti</a:t>
                      </a:r>
                      <a:br>
                        <a:rPr lang="it-IT" sz="2000" u="none" strike="noStrike" cap="none" dirty="0">
                          <a:latin typeface="Garamond" panose="02020404030301010803" pitchFamily="18" charset="0"/>
                        </a:rPr>
                      </a:br>
                      <a:r>
                        <a:rPr lang="it-IT" sz="2000" u="none" strike="noStrike" cap="none" dirty="0">
                          <a:latin typeface="Garamond" panose="02020404030301010803" pitchFamily="18" charset="0"/>
                        </a:rPr>
                        <a:t>a categoria 4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Garamond" panose="02020404030301010803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u="none" strike="noStrike" cap="none" dirty="0">
                          <a:latin typeface="Garamond" panose="02020404030301010803" pitchFamily="18" charset="0"/>
                        </a:rPr>
                        <a:t>% studenti</a:t>
                      </a:r>
                      <a:br>
                        <a:rPr lang="it-IT" sz="2000" u="none" strike="noStrike" cap="none" dirty="0">
                          <a:latin typeface="Garamond" panose="02020404030301010803" pitchFamily="18" charset="0"/>
                        </a:rPr>
                      </a:br>
                      <a:r>
                        <a:rPr lang="it-IT" sz="2000" u="none" strike="noStrike" cap="none" dirty="0">
                          <a:latin typeface="Garamond" panose="02020404030301010803" pitchFamily="18" charset="0"/>
                        </a:rPr>
                        <a:t>a categoria 5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Garamond" panose="02020404030301010803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11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dirty="0">
                          <a:latin typeface="Garamond" panose="02020404030301010803" pitchFamily="18" charset="0"/>
                        </a:rPr>
                        <a:t>26,8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Garamond" panose="02020404030301010803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b="0" u="none" strike="noStrike" cap="none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sym typeface="Calibri"/>
                        </a:rPr>
                        <a:t>7,3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Garamond" panose="02020404030301010803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b="0" u="none" strike="noStrike" cap="none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sym typeface="Calibri"/>
                        </a:rPr>
                        <a:t>9,8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Garamond" panose="02020404030301010803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b="0" u="none" strike="noStrike" cap="none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sym typeface="Calibri"/>
                        </a:rPr>
                        <a:t>24,4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Garamond" panose="02020404030301010803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b="0" u="none" strike="noStrike" cap="none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sym typeface="Calibri"/>
                        </a:rPr>
                        <a:t>31,7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Garamond" panose="02020404030301010803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117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b="1" u="none" strike="noStrike" cap="none" dirty="0">
                          <a:solidFill>
                            <a:schemeClr val="bg1"/>
                          </a:solidFill>
                        </a:rPr>
                        <a:t>Prova di Matematica</a:t>
                      </a:r>
                      <a:endParaRPr sz="2000" b="1" i="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4820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u="none" strike="noStrike" cap="none" dirty="0">
                          <a:latin typeface="Garamond" panose="02020404030301010803" pitchFamily="18" charset="0"/>
                        </a:rPr>
                        <a:t>% studenti</a:t>
                      </a:r>
                      <a:br>
                        <a:rPr lang="it-IT" sz="2000" u="none" strike="noStrike" cap="none" dirty="0">
                          <a:latin typeface="Garamond" panose="02020404030301010803" pitchFamily="18" charset="0"/>
                        </a:rPr>
                      </a:br>
                      <a:r>
                        <a:rPr lang="it-IT" sz="2000" u="none" strike="noStrike" cap="none" dirty="0">
                          <a:latin typeface="Garamond" panose="02020404030301010803" pitchFamily="18" charset="0"/>
                        </a:rPr>
                        <a:t>a categoria 1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Garamond" panose="02020404030301010803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u="none" strike="noStrike" cap="none" dirty="0">
                          <a:latin typeface="Garamond" panose="02020404030301010803" pitchFamily="18" charset="0"/>
                        </a:rPr>
                        <a:t>% studenti</a:t>
                      </a:r>
                      <a:br>
                        <a:rPr lang="it-IT" sz="2000" u="none" strike="noStrike" cap="none" dirty="0">
                          <a:latin typeface="Garamond" panose="02020404030301010803" pitchFamily="18" charset="0"/>
                        </a:rPr>
                      </a:br>
                      <a:r>
                        <a:rPr lang="it-IT" sz="2000" u="none" strike="noStrike" cap="none" dirty="0">
                          <a:latin typeface="Garamond" panose="02020404030301010803" pitchFamily="18" charset="0"/>
                        </a:rPr>
                        <a:t>a categoria 2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Garamond" panose="02020404030301010803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u="none" strike="noStrike" cap="none" dirty="0">
                          <a:latin typeface="Garamond" panose="02020404030301010803" pitchFamily="18" charset="0"/>
                        </a:rPr>
                        <a:t>% studenti</a:t>
                      </a:r>
                      <a:br>
                        <a:rPr lang="it-IT" sz="2000" u="none" strike="noStrike" cap="none" dirty="0">
                          <a:latin typeface="Garamond" panose="02020404030301010803" pitchFamily="18" charset="0"/>
                        </a:rPr>
                      </a:br>
                      <a:r>
                        <a:rPr lang="it-IT" sz="2000" u="none" strike="noStrike" cap="none" dirty="0">
                          <a:latin typeface="Garamond" panose="02020404030301010803" pitchFamily="18" charset="0"/>
                        </a:rPr>
                        <a:t>a categoria 3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Garamond" panose="02020404030301010803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u="none" strike="noStrike" cap="none" dirty="0">
                          <a:latin typeface="Garamond" panose="02020404030301010803" pitchFamily="18" charset="0"/>
                        </a:rPr>
                        <a:t>% studenti</a:t>
                      </a:r>
                      <a:br>
                        <a:rPr lang="it-IT" sz="2000" u="none" strike="noStrike" cap="none" dirty="0">
                          <a:latin typeface="Garamond" panose="02020404030301010803" pitchFamily="18" charset="0"/>
                        </a:rPr>
                      </a:br>
                      <a:r>
                        <a:rPr lang="it-IT" sz="2000" u="none" strike="noStrike" cap="none" dirty="0">
                          <a:latin typeface="Garamond" panose="02020404030301010803" pitchFamily="18" charset="0"/>
                        </a:rPr>
                        <a:t>a categoria 4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Garamond" panose="02020404030301010803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u="none" strike="noStrike" cap="none" dirty="0">
                          <a:latin typeface="Garamond" panose="02020404030301010803" pitchFamily="18" charset="0"/>
                        </a:rPr>
                        <a:t>% studenti</a:t>
                      </a:r>
                      <a:br>
                        <a:rPr lang="it-IT" sz="2000" u="none" strike="noStrike" cap="none" dirty="0">
                          <a:latin typeface="Garamond" panose="02020404030301010803" pitchFamily="18" charset="0"/>
                        </a:rPr>
                      </a:br>
                      <a:r>
                        <a:rPr lang="it-IT" sz="2000" u="none" strike="noStrike" cap="none" dirty="0">
                          <a:latin typeface="Garamond" panose="02020404030301010803" pitchFamily="18" charset="0"/>
                        </a:rPr>
                        <a:t>a categoria 5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Garamond" panose="02020404030301010803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411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b="0" u="none" strike="noStrike" cap="none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sym typeface="Calibri"/>
                        </a:rPr>
                        <a:t>18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Garamond" panose="02020404030301010803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b="0" u="none" strike="noStrike" cap="none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sym typeface="Calibri"/>
                        </a:rPr>
                        <a:t>20,5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Garamond" panose="02020404030301010803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b="0" u="none" strike="noStrike" cap="none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sym typeface="Calibri"/>
                        </a:rPr>
                        <a:t>7,7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Garamond" panose="02020404030301010803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dirty="0">
                          <a:latin typeface="Garamond" panose="02020404030301010803" pitchFamily="18" charset="0"/>
                        </a:rPr>
                        <a:t>20,5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Garamond" panose="02020404030301010803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sym typeface="Calibri"/>
                        </a:rPr>
                        <a:t>33,3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Garamond" panose="02020404030301010803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48" name="Google Shape;248;p15"/>
          <p:cNvSpPr/>
          <p:nvPr/>
        </p:nvSpPr>
        <p:spPr>
          <a:xfrm>
            <a:off x="5531300" y="5281599"/>
            <a:ext cx="2703900" cy="771600"/>
          </a:xfrm>
          <a:prstGeom prst="ellipse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5"/>
          <p:cNvSpPr/>
          <p:nvPr/>
        </p:nvSpPr>
        <p:spPr>
          <a:xfrm>
            <a:off x="5531300" y="2546613"/>
            <a:ext cx="2610000" cy="771600"/>
          </a:xfrm>
          <a:prstGeom prst="ellipse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1"/>
          <p:cNvSpPr txBox="1"/>
          <p:nvPr/>
        </p:nvSpPr>
        <p:spPr>
          <a:xfrm>
            <a:off x="113200" y="285750"/>
            <a:ext cx="8914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600" i="0" u="none" strike="noStrike" cap="none" dirty="0">
                <a:solidFill>
                  <a:schemeClr val="tx2">
                    <a:lumMod val="25000"/>
                  </a:schemeClr>
                </a:solidFill>
                <a:latin typeface="EB Garamond"/>
                <a:ea typeface="EB Garamond"/>
                <a:cs typeface="EB Garamond"/>
                <a:sym typeface="EB Garamond"/>
              </a:rPr>
              <a:t>Parti della prova</a:t>
            </a:r>
            <a:endParaRPr sz="3600" i="0" u="none" strike="noStrike" cap="none" dirty="0">
              <a:solidFill>
                <a:schemeClr val="tx2">
                  <a:lumMod val="25000"/>
                </a:schemeClr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600" i="0" u="none" strike="noStrike" cap="none" dirty="0">
                <a:solidFill>
                  <a:schemeClr val="tx2">
                    <a:lumMod val="25000"/>
                  </a:schemeClr>
                </a:solidFill>
                <a:latin typeface="EB Garamond"/>
                <a:ea typeface="EB Garamond"/>
                <a:cs typeface="EB Garamond"/>
                <a:sym typeface="EB Garamond"/>
              </a:rPr>
              <a:t> Italiano</a:t>
            </a:r>
            <a:endParaRPr sz="3600" i="0" u="none" strike="noStrike" cap="none" dirty="0">
              <a:solidFill>
                <a:schemeClr val="tx2">
                  <a:lumMod val="25000"/>
                </a:schemeClr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aphicFrame>
        <p:nvGraphicFramePr>
          <p:cNvPr id="2" name="Chart 3">
            <a:extLst>
              <a:ext uri="{FF2B5EF4-FFF2-40B4-BE49-F238E27FC236}">
                <a16:creationId xmlns:a16="http://schemas.microsoft.com/office/drawing/2014/main" id="{00000000-0008-0000-0200-0000E4FCC2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641679"/>
              </p:ext>
            </p:extLst>
          </p:nvPr>
        </p:nvGraphicFramePr>
        <p:xfrm>
          <a:off x="363682" y="1641764"/>
          <a:ext cx="8250381" cy="4655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2"/>
          <p:cNvSpPr txBox="1"/>
          <p:nvPr/>
        </p:nvSpPr>
        <p:spPr>
          <a:xfrm>
            <a:off x="113200" y="285750"/>
            <a:ext cx="89145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200" i="0" u="none" strike="noStrike" cap="none" dirty="0">
                <a:solidFill>
                  <a:schemeClr val="tx2">
                    <a:lumMod val="25000"/>
                  </a:schemeClr>
                </a:solidFill>
                <a:latin typeface="EB Garamond"/>
                <a:ea typeface="EB Garamond"/>
                <a:cs typeface="EB Garamond"/>
                <a:sym typeface="EB Garamond"/>
              </a:rPr>
              <a:t>Ambiti</a:t>
            </a:r>
            <a:endParaRPr sz="1400" i="0" u="none" strike="noStrike" cap="none" dirty="0">
              <a:solidFill>
                <a:schemeClr val="tx2">
                  <a:lumMod val="25000"/>
                </a:schemeClr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200" i="0" u="none" strike="noStrike" cap="none" dirty="0">
                <a:solidFill>
                  <a:schemeClr val="tx2">
                    <a:lumMod val="25000"/>
                  </a:schemeClr>
                </a:solidFill>
                <a:latin typeface="EB Garamond"/>
                <a:ea typeface="EB Garamond"/>
                <a:cs typeface="EB Garamond"/>
                <a:sym typeface="EB Garamond"/>
              </a:rPr>
              <a:t> Matematica</a:t>
            </a:r>
            <a:endParaRPr sz="3000" i="0" u="none" strike="noStrike" cap="none" dirty="0">
              <a:solidFill>
                <a:schemeClr val="tx2">
                  <a:lumMod val="25000"/>
                </a:schemeClr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aphicFrame>
        <p:nvGraphicFramePr>
          <p:cNvPr id="2" name="Chart 6">
            <a:extLst>
              <a:ext uri="{FF2B5EF4-FFF2-40B4-BE49-F238E27FC236}">
                <a16:creationId xmlns:a16="http://schemas.microsoft.com/office/drawing/2014/main" id="{00000000-0008-0000-0500-000018E36F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575404"/>
              </p:ext>
            </p:extLst>
          </p:nvPr>
        </p:nvGraphicFramePr>
        <p:xfrm>
          <a:off x="299237" y="1362928"/>
          <a:ext cx="8542426" cy="5017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3"/>
          <p:cNvSpPr txBox="1"/>
          <p:nvPr/>
        </p:nvSpPr>
        <p:spPr>
          <a:xfrm>
            <a:off x="113200" y="285750"/>
            <a:ext cx="89145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200" i="0" u="none" strike="noStrike" cap="none" dirty="0">
                <a:solidFill>
                  <a:schemeClr val="tx2">
                    <a:lumMod val="25000"/>
                  </a:schemeClr>
                </a:solidFill>
                <a:latin typeface="EB Garamond"/>
                <a:ea typeface="EB Garamond"/>
                <a:cs typeface="EB Garamond"/>
                <a:sym typeface="EB Garamond"/>
              </a:rPr>
              <a:t>Dimensioni</a:t>
            </a:r>
            <a:endParaRPr sz="1400" i="0" u="none" strike="noStrike" cap="none" dirty="0">
              <a:solidFill>
                <a:schemeClr val="tx2">
                  <a:lumMod val="25000"/>
                </a:schemeClr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200" i="0" u="none" strike="noStrike" cap="none" dirty="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it-IT" sz="3200" i="0" u="none" strike="noStrike" cap="none" dirty="0">
                <a:solidFill>
                  <a:schemeClr val="tx2">
                    <a:lumMod val="25000"/>
                  </a:schemeClr>
                </a:solidFill>
                <a:latin typeface="EB Garamond"/>
                <a:ea typeface="EB Garamond"/>
                <a:cs typeface="EB Garamond"/>
                <a:sym typeface="EB Garamond"/>
              </a:rPr>
              <a:t>Matematica</a:t>
            </a:r>
            <a:endParaRPr sz="3000" i="0" u="none" strike="noStrike" cap="none" dirty="0">
              <a:solidFill>
                <a:schemeClr val="tx2">
                  <a:lumMod val="25000"/>
                </a:schemeClr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aphicFrame>
        <p:nvGraphicFramePr>
          <p:cNvPr id="2" name="Chart 5">
            <a:extLst>
              <a:ext uri="{FF2B5EF4-FFF2-40B4-BE49-F238E27FC236}">
                <a16:creationId xmlns:a16="http://schemas.microsoft.com/office/drawing/2014/main" id="{00000000-0008-0000-0400-000009741F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242902"/>
              </p:ext>
            </p:extLst>
          </p:nvPr>
        </p:nvGraphicFramePr>
        <p:xfrm>
          <a:off x="498764" y="1454727"/>
          <a:ext cx="8167254" cy="4904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f6fdb10869_5_15"/>
          <p:cNvSpPr txBox="1"/>
          <p:nvPr/>
        </p:nvSpPr>
        <p:spPr>
          <a:xfrm>
            <a:off x="346950" y="272150"/>
            <a:ext cx="8235941" cy="6346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4000" i="0" u="none" strike="noStrike" cap="none" dirty="0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  <a:t>Considerazioni</a:t>
            </a:r>
            <a:endParaRPr sz="4000" i="0" u="none" strike="noStrike" cap="none" dirty="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it-IT" sz="2600" i="0" u="none" strike="noStrike" cap="none" dirty="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300" i="0" u="none" strike="noStrike" cap="none" dirty="0">
                <a:solidFill>
                  <a:schemeClr val="tx1"/>
                </a:solidFill>
                <a:latin typeface="EB Garamond"/>
                <a:ea typeface="EB Garamond"/>
                <a:cs typeface="EB Garamond"/>
                <a:sym typeface="EB Garamond"/>
              </a:rPr>
              <a:t>Le classi quinte dell</a:t>
            </a:r>
            <a:r>
              <a:rPr lang="it-IT" sz="2300" dirty="0">
                <a:solidFill>
                  <a:schemeClr val="tx1"/>
                </a:solidFill>
                <a:latin typeface="EB Garamond"/>
                <a:ea typeface="EB Garamond"/>
                <a:cs typeface="EB Garamond"/>
                <a:sym typeface="EB Garamond"/>
              </a:rPr>
              <a:t>’Istituto Comprensivo Paolo e Rita Borsellino hanno raggiunto livelli superiori alla media nazionale in tutte le prove. </a:t>
            </a:r>
            <a:endParaRPr sz="2300" dirty="0">
              <a:solidFill>
                <a:schemeClr val="tx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300" dirty="0">
                <a:solidFill>
                  <a:schemeClr val="tx1"/>
                </a:solidFill>
                <a:latin typeface="EB Garamond"/>
                <a:ea typeface="EB Garamond"/>
                <a:cs typeface="EB Garamond"/>
                <a:sym typeface="EB Garamond"/>
              </a:rPr>
              <a:t>Nella prova di italiano il 56,1 % degli studenti ha raggiunto un risultato di Categoria 4/5 </a:t>
            </a:r>
            <a:r>
              <a:rPr lang="it-IT" sz="2300" b="1" dirty="0">
                <a:solidFill>
                  <a:schemeClr val="tx1"/>
                </a:solidFill>
                <a:latin typeface="EB Garamond"/>
                <a:ea typeface="EB Garamond"/>
                <a:cs typeface="EB Garamond"/>
                <a:sym typeface="EB Garamond"/>
              </a:rPr>
              <a:t>(medio-alto)</a:t>
            </a:r>
            <a:r>
              <a:rPr lang="it-IT" sz="2300" dirty="0">
                <a:solidFill>
                  <a:schemeClr val="tx1"/>
                </a:solidFill>
                <a:latin typeface="EB Garamond"/>
                <a:ea typeface="EB Garamond"/>
                <a:cs typeface="EB Garamond"/>
                <a:sym typeface="EB Garamond"/>
              </a:rPr>
              <a:t>. </a:t>
            </a:r>
            <a:endParaRPr sz="2300" dirty="0">
              <a:solidFill>
                <a:schemeClr val="tx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300" dirty="0">
                <a:solidFill>
                  <a:schemeClr val="tx1"/>
                </a:solidFill>
                <a:latin typeface="EB Garamond"/>
                <a:ea typeface="EB Garamond"/>
                <a:cs typeface="EB Garamond"/>
                <a:sym typeface="EB Garamond"/>
              </a:rPr>
              <a:t>Nella prova di matematica il 53,8 % degli studenti ha raggiunto un risultato di Categoria 4/5 (</a:t>
            </a:r>
            <a:r>
              <a:rPr lang="it-IT" sz="2300" b="1" dirty="0">
                <a:solidFill>
                  <a:schemeClr val="tx1"/>
                </a:solidFill>
                <a:latin typeface="EB Garamond"/>
                <a:ea typeface="EB Garamond"/>
                <a:cs typeface="EB Garamond"/>
                <a:sym typeface="EB Garamond"/>
              </a:rPr>
              <a:t>alto). </a:t>
            </a:r>
            <a:endParaRPr sz="2300" dirty="0">
              <a:solidFill>
                <a:schemeClr val="tx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300" dirty="0">
                <a:solidFill>
                  <a:schemeClr val="tx1"/>
                </a:solidFill>
                <a:latin typeface="EB Garamond"/>
                <a:ea typeface="EB Garamond"/>
                <a:cs typeface="EB Garamond"/>
                <a:sym typeface="EB Garamond"/>
              </a:rPr>
              <a:t>Nella prova di inglese </a:t>
            </a:r>
            <a:r>
              <a:rPr lang="it-IT" sz="2300" dirty="0" err="1">
                <a:solidFill>
                  <a:schemeClr val="tx1"/>
                </a:solidFill>
                <a:latin typeface="EB Garamond"/>
                <a:ea typeface="EB Garamond"/>
                <a:cs typeface="EB Garamond"/>
                <a:sym typeface="EB Garamond"/>
              </a:rPr>
              <a:t>Listening</a:t>
            </a:r>
            <a:r>
              <a:rPr lang="it-IT" sz="2300" dirty="0">
                <a:solidFill>
                  <a:schemeClr val="tx1"/>
                </a:solidFill>
                <a:latin typeface="EB Garamond"/>
                <a:ea typeface="EB Garamond"/>
                <a:cs typeface="EB Garamond"/>
                <a:sym typeface="EB Garamond"/>
              </a:rPr>
              <a:t> il 87,8% degli studenti ha raggiunto un risultato di livello A1 mentre nella prova Reading ha raggiunto tale </a:t>
            </a:r>
            <a:r>
              <a:rPr lang="it-IT" sz="2300">
                <a:solidFill>
                  <a:schemeClr val="tx1"/>
                </a:solidFill>
                <a:latin typeface="EB Garamond"/>
                <a:ea typeface="EB Garamond"/>
                <a:cs typeface="EB Garamond"/>
                <a:sym typeface="EB Garamond"/>
              </a:rPr>
              <a:t>livello il 92,7 </a:t>
            </a:r>
            <a:r>
              <a:rPr lang="it-IT" sz="2300" dirty="0">
                <a:solidFill>
                  <a:schemeClr val="tx1"/>
                </a:solidFill>
                <a:latin typeface="EB Garamond"/>
                <a:ea typeface="EB Garamond"/>
                <a:cs typeface="EB Garamond"/>
                <a:sym typeface="EB Garamond"/>
              </a:rPr>
              <a:t>% degli studenti.</a:t>
            </a:r>
            <a:endParaRPr sz="2300" dirty="0">
              <a:solidFill>
                <a:schemeClr val="tx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>
              <a:solidFill>
                <a:srgbClr val="1D2C66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000" dirty="0">
              <a:solidFill>
                <a:srgbClr val="3F3F3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o 20">
            <a:extLst>
              <a:ext uri="{FF2B5EF4-FFF2-40B4-BE49-F238E27FC236}">
                <a16:creationId xmlns:a16="http://schemas.microsoft.com/office/drawing/2014/main" id="{502916BF-56D0-B971-721C-6185F78E2AA8}"/>
              </a:ext>
            </a:extLst>
          </p:cNvPr>
          <p:cNvGrpSpPr/>
          <p:nvPr/>
        </p:nvGrpSpPr>
        <p:grpSpPr>
          <a:xfrm>
            <a:off x="503920" y="1201084"/>
            <a:ext cx="8136160" cy="5479995"/>
            <a:chOff x="503920" y="1007918"/>
            <a:chExt cx="8136160" cy="5479995"/>
          </a:xfrm>
        </p:grpSpPr>
        <p:graphicFrame>
          <p:nvGraphicFramePr>
            <p:cNvPr id="6" name="Google Shape;143;p7">
              <a:extLst>
                <a:ext uri="{FF2B5EF4-FFF2-40B4-BE49-F238E27FC236}">
                  <a16:creationId xmlns:a16="http://schemas.microsoft.com/office/drawing/2014/main" id="{72DD5A6F-EA39-D97E-8B35-6AF58D6F458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640153"/>
                </p:ext>
              </p:extLst>
            </p:nvPr>
          </p:nvGraphicFramePr>
          <p:xfrm>
            <a:off x="503920" y="1007918"/>
            <a:ext cx="8136160" cy="5479995"/>
          </p:xfrm>
          <a:graphic>
            <a:graphicData uri="http://schemas.openxmlformats.org/drawingml/2006/table">
              <a:tbl>
                <a:tblPr firstRow="1" bandRow="1">
                  <a:tableStyleId>{A6E1CA59-D6BB-4378-8073-872B322870EC}</a:tableStyleId>
                </a:tblPr>
                <a:tblGrid>
                  <a:gridCol w="203404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03404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03404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203404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979046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2400"/>
                          <a:buFont typeface="Trebuchet MS"/>
                          <a:buNone/>
                        </a:pPr>
                        <a:r>
                          <a:rPr lang="it-IT" sz="2400" b="1" u="none" strike="noStrike" cap="none" dirty="0">
                            <a:solidFill>
                              <a:schemeClr val="bg1"/>
                            </a:solidFill>
                            <a:latin typeface="Garamond" panose="02020404030301010803" pitchFamily="18" charset="0"/>
                            <a:sym typeface="EB Garamond"/>
                          </a:rPr>
                          <a:t>Anno scolastico</a:t>
                        </a:r>
                        <a:endParaRPr sz="2400" b="1" u="none" strike="noStrike" cap="none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  <a:ea typeface="EB Garamond"/>
                          <a:cs typeface="EB Garamond"/>
                          <a:sym typeface="EB Garamond"/>
                        </a:endParaRPr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it-IT" sz="2400" u="none" strike="noStrike" cap="none" dirty="0">
                            <a:latin typeface="Garamond" panose="02020404030301010803" pitchFamily="18" charset="0"/>
                            <a:sym typeface="EB Garamond"/>
                          </a:rPr>
                          <a:t>Punteggio Piemonte </a:t>
                        </a:r>
                        <a:endParaRPr sz="2400" u="none" strike="noStrike" cap="none" dirty="0">
                          <a:latin typeface="Garamond" panose="02020404030301010803" pitchFamily="18" charset="0"/>
                          <a:ea typeface="EB Garamond"/>
                          <a:cs typeface="EB Garamond"/>
                          <a:sym typeface="EB Garamond"/>
                        </a:endParaRPr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it-IT" sz="2400" u="none" strike="noStrike" cap="none" dirty="0">
                            <a:latin typeface="Garamond" panose="02020404030301010803" pitchFamily="18" charset="0"/>
                            <a:sym typeface="EB Garamond"/>
                          </a:rPr>
                          <a:t>Punteggio Nord Ovest</a:t>
                        </a:r>
                        <a:endParaRPr sz="2400" u="none" strike="noStrike" cap="none" dirty="0">
                          <a:latin typeface="Garamond" panose="02020404030301010803" pitchFamily="18" charset="0"/>
                          <a:ea typeface="EB Garamond"/>
                          <a:cs typeface="EB Garamond"/>
                          <a:sym typeface="EB Garamond"/>
                        </a:endParaRPr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it-IT" sz="2400" u="none" strike="noStrike" cap="none" dirty="0">
                            <a:latin typeface="Garamond" panose="02020404030301010803" pitchFamily="18" charset="0"/>
                            <a:sym typeface="EB Garamond"/>
                          </a:rPr>
                          <a:t>Punteggio Italia</a:t>
                        </a:r>
                        <a:endParaRPr sz="2400" u="none" strike="noStrike" cap="none" dirty="0">
                          <a:latin typeface="Garamond" panose="02020404030301010803" pitchFamily="18" charset="0"/>
                          <a:ea typeface="EB Garamond"/>
                          <a:cs typeface="EB Garamond"/>
                          <a:sym typeface="EB Garamond"/>
                        </a:endParaRPr>
                      </a:p>
                    </a:txBody>
                    <a:tcPr marL="91450" marR="91450" marT="45725" marB="45725" anchor="ctr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851799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it-IT" sz="2400" b="1" dirty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Garamond" panose="02020404030301010803" pitchFamily="18" charset="0"/>
                          </a:rPr>
                          <a:t>2017-2018</a:t>
                        </a:r>
                        <a:endParaRPr sz="2400" b="1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Garamond" panose="02020404030301010803" pitchFamily="18" charset="0"/>
                        </a:endParaRPr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endParaRPr sz="2400" u="none" strike="noStrike" cap="none" dirty="0">
                          <a:latin typeface="Garamond"/>
                          <a:ea typeface="Garamond"/>
                          <a:cs typeface="Garamond"/>
                          <a:sym typeface="Garamond"/>
                        </a:endParaRPr>
                      </a:p>
                    </a:txBody>
                    <a:tcPr marL="91450" marR="91450" marT="45725" marB="45725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endParaRPr sz="2400" u="none" strike="noStrike" cap="none" dirty="0">
                          <a:latin typeface="Garamond"/>
                          <a:ea typeface="Garamond"/>
                          <a:cs typeface="Garamond"/>
                          <a:sym typeface="Garamond"/>
                        </a:endParaRPr>
                      </a:p>
                    </a:txBody>
                    <a:tcPr marL="91450" marR="91450" marT="45725" marB="45725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endParaRPr sz="2400" u="none" strike="noStrike" cap="none" dirty="0">
                          <a:latin typeface="Garamond"/>
                          <a:ea typeface="Garamond"/>
                          <a:cs typeface="Garamond"/>
                          <a:sym typeface="Garamond"/>
                        </a:endParaRPr>
                      </a:p>
                    </a:txBody>
                    <a:tcPr marL="91450" marR="91450" marT="45725" marB="45725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733696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it-IT" sz="2400" b="1" dirty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Garamond" panose="02020404030301010803" pitchFamily="18" charset="0"/>
                          </a:rPr>
                          <a:t>2018-2019</a:t>
                        </a:r>
                        <a:endParaRPr sz="2400" b="1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Garamond" panose="02020404030301010803" pitchFamily="18" charset="0"/>
                        </a:endParaRPr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endParaRPr sz="2400" u="none" strike="noStrike" cap="none" dirty="0">
                          <a:latin typeface="Garamond"/>
                          <a:ea typeface="Garamond"/>
                          <a:cs typeface="Garamond"/>
                          <a:sym typeface="Garamond"/>
                        </a:endParaRPr>
                      </a:p>
                    </a:txBody>
                    <a:tcPr marL="91450" marR="91450" marT="45725" marB="45725"/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endParaRPr sz="2400" u="none" strike="noStrike" cap="none" dirty="0">
                          <a:latin typeface="Garamond"/>
                          <a:ea typeface="Garamond"/>
                          <a:cs typeface="Garamond"/>
                          <a:sym typeface="Garamond"/>
                        </a:endParaRPr>
                      </a:p>
                    </a:txBody>
                    <a:tcPr marL="91450" marR="91450" marT="45725" marB="45725"/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endParaRPr sz="2400" u="none" strike="noStrike" cap="none" dirty="0">
                          <a:latin typeface="Garamond"/>
                          <a:ea typeface="Garamond"/>
                          <a:cs typeface="Garamond"/>
                          <a:sym typeface="Garamond"/>
                        </a:endParaRPr>
                      </a:p>
                    </a:txBody>
                    <a:tcPr marL="91450" marR="91450" marT="45725" marB="45725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971818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r>
                          <a:rPr lang="it-IT" sz="2400" b="1" dirty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Garamond" panose="02020404030301010803" pitchFamily="18" charset="0"/>
                          </a:rPr>
                          <a:t>2020-2021</a:t>
                        </a:r>
                        <a:endParaRPr sz="2400" b="1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Garamond" panose="02020404030301010803" pitchFamily="18" charset="0"/>
                        </a:endParaRPr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endParaRPr sz="2400" u="none" strike="noStrike" cap="none" dirty="0">
                          <a:latin typeface="Garamond"/>
                          <a:ea typeface="Garamond"/>
                          <a:cs typeface="Garamond"/>
                          <a:sym typeface="Garamond"/>
                        </a:endParaRPr>
                      </a:p>
                    </a:txBody>
                    <a:tcPr marL="91450" marR="91450" marT="45725" marB="45725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endParaRPr sz="2400" u="none" strike="noStrike" cap="none" dirty="0">
                          <a:latin typeface="Garamond"/>
                          <a:ea typeface="Garamond"/>
                          <a:cs typeface="Garamond"/>
                          <a:sym typeface="Garamond"/>
                        </a:endParaRPr>
                      </a:p>
                    </a:txBody>
                    <a:tcPr marL="91450" marR="91450" marT="45725" marB="45725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400"/>
                          <a:buFont typeface="Arial"/>
                          <a:buNone/>
                        </a:pPr>
                        <a:endParaRPr sz="2400" u="none" strike="noStrike" cap="none" dirty="0">
                          <a:latin typeface="Garamond"/>
                          <a:ea typeface="Garamond"/>
                          <a:cs typeface="Garamond"/>
                          <a:sym typeface="Garamond"/>
                        </a:endParaRPr>
                      </a:p>
                    </a:txBody>
                    <a:tcPr marL="91450" marR="91450" marT="45725" marB="45725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971818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it-IT" sz="2400" b="1" dirty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Garamond" panose="02020404030301010803" pitchFamily="18" charset="0"/>
                          </a:rPr>
                          <a:t>2021-2022</a:t>
                        </a:r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400" u="none" strike="noStrike" cap="none" dirty="0">
                          <a:latin typeface="Garamond"/>
                          <a:ea typeface="Garamond"/>
                          <a:cs typeface="Garamond"/>
                          <a:sym typeface="Garamond"/>
                        </a:endParaRPr>
                      </a:p>
                    </a:txBody>
                    <a:tcPr marL="91450" marR="91450" marT="45725" marB="45725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400" u="none" strike="noStrike" cap="none" dirty="0">
                          <a:latin typeface="Garamond"/>
                          <a:ea typeface="Garamond"/>
                          <a:cs typeface="Garamond"/>
                          <a:sym typeface="Garamond"/>
                        </a:endParaRPr>
                      </a:p>
                    </a:txBody>
                    <a:tcPr marL="91450" marR="91450" marT="45725" marB="45725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400" u="none" strike="noStrike" cap="none" dirty="0">
                          <a:latin typeface="Garamond"/>
                          <a:ea typeface="Garamond"/>
                          <a:cs typeface="Garamond"/>
                          <a:sym typeface="Garamond"/>
                        </a:endParaRPr>
                      </a:p>
                    </a:txBody>
                    <a:tcPr marL="91450" marR="91450" marT="45725" marB="45725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971818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it-IT" sz="2400" b="1" dirty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Garamond" panose="02020404030301010803" pitchFamily="18" charset="0"/>
                          </a:rPr>
                          <a:t>2022-2023</a:t>
                        </a:r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400" u="none" strike="noStrike" cap="none" dirty="0">
                          <a:latin typeface="Garamond"/>
                          <a:ea typeface="Garamond"/>
                          <a:cs typeface="Garamond"/>
                          <a:sym typeface="Garamond"/>
                        </a:endParaRPr>
                      </a:p>
                    </a:txBody>
                    <a:tcPr marL="91450" marR="91450" marT="45725" marB="45725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400" u="none" strike="noStrike" cap="none" dirty="0">
                          <a:latin typeface="Garamond"/>
                          <a:ea typeface="Garamond"/>
                          <a:cs typeface="Garamond"/>
                          <a:sym typeface="Garamond"/>
                        </a:endParaRPr>
                      </a:p>
                    </a:txBody>
                    <a:tcPr marL="91450" marR="91450" marT="45725" marB="45725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400" u="none" strike="noStrike" cap="none" dirty="0">
                          <a:latin typeface="Garamond"/>
                          <a:ea typeface="Garamond"/>
                          <a:cs typeface="Garamond"/>
                          <a:sym typeface="Garamond"/>
                        </a:endParaRPr>
                      </a:p>
                    </a:txBody>
                    <a:tcPr marL="91450" marR="91450" marT="45725" marB="45725"/>
                  </a:tc>
                  <a:extLst>
                    <a:ext uri="{0D108BD9-81ED-4DB2-BD59-A6C34878D82A}">
                      <a16:rowId xmlns:a16="http://schemas.microsoft.com/office/drawing/2014/main" val="541898139"/>
                    </a:ext>
                  </a:extLst>
                </a:tr>
              </a:tbl>
            </a:graphicData>
          </a:graphic>
        </p:graphicFrame>
        <p:sp>
          <p:nvSpPr>
            <p:cNvPr id="7" name="Google Shape;144;p7">
              <a:extLst>
                <a:ext uri="{FF2B5EF4-FFF2-40B4-BE49-F238E27FC236}">
                  <a16:creationId xmlns:a16="http://schemas.microsoft.com/office/drawing/2014/main" id="{2D8F0B01-CDF8-55E6-9A74-ACA34D497C04}"/>
                </a:ext>
              </a:extLst>
            </p:cNvPr>
            <p:cNvSpPr/>
            <p:nvPr/>
          </p:nvSpPr>
          <p:spPr>
            <a:xfrm>
              <a:off x="5383940" y="2311384"/>
              <a:ext cx="515400" cy="2796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92D050"/>
            </a:solidFill>
            <a:ln w="15875" cap="flat" cmpd="sng">
              <a:solidFill>
                <a:srgbClr val="1D2C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" name="Google Shape;145;p7">
              <a:extLst>
                <a:ext uri="{FF2B5EF4-FFF2-40B4-BE49-F238E27FC236}">
                  <a16:creationId xmlns:a16="http://schemas.microsoft.com/office/drawing/2014/main" id="{76530083-4FA8-A942-26AC-CF4C211DF1D5}"/>
                </a:ext>
              </a:extLst>
            </p:cNvPr>
            <p:cNvSpPr/>
            <p:nvPr/>
          </p:nvSpPr>
          <p:spPr>
            <a:xfrm>
              <a:off x="5522691" y="3056692"/>
              <a:ext cx="237900" cy="326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92D050"/>
            </a:solidFill>
            <a:ln w="15875" cap="flat" cmpd="sng">
              <a:solidFill>
                <a:srgbClr val="1D2C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" name="Google Shape;146;p7">
              <a:extLst>
                <a:ext uri="{FF2B5EF4-FFF2-40B4-BE49-F238E27FC236}">
                  <a16:creationId xmlns:a16="http://schemas.microsoft.com/office/drawing/2014/main" id="{680438D4-3685-D1B6-DE0E-D80F3C7EACFF}"/>
                </a:ext>
              </a:extLst>
            </p:cNvPr>
            <p:cNvSpPr/>
            <p:nvPr/>
          </p:nvSpPr>
          <p:spPr>
            <a:xfrm>
              <a:off x="7610359" y="2977895"/>
              <a:ext cx="237900" cy="326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92D050"/>
            </a:solidFill>
            <a:ln w="15875" cap="flat" cmpd="sng">
              <a:solidFill>
                <a:srgbClr val="1D2C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" name="Google Shape;148;p7">
              <a:extLst>
                <a:ext uri="{FF2B5EF4-FFF2-40B4-BE49-F238E27FC236}">
                  <a16:creationId xmlns:a16="http://schemas.microsoft.com/office/drawing/2014/main" id="{4457757D-DBF0-255F-2437-CDFA25B77419}"/>
                </a:ext>
              </a:extLst>
            </p:cNvPr>
            <p:cNvSpPr/>
            <p:nvPr/>
          </p:nvSpPr>
          <p:spPr>
            <a:xfrm>
              <a:off x="3435021" y="3062972"/>
              <a:ext cx="237900" cy="326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92D050"/>
            </a:solidFill>
            <a:ln w="15875" cap="flat" cmpd="sng">
              <a:solidFill>
                <a:srgbClr val="1D2C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1" name="Google Shape;149;p7">
              <a:extLst>
                <a:ext uri="{FF2B5EF4-FFF2-40B4-BE49-F238E27FC236}">
                  <a16:creationId xmlns:a16="http://schemas.microsoft.com/office/drawing/2014/main" id="{0C35D991-18F0-123F-323D-0E5688E725B8}"/>
                </a:ext>
              </a:extLst>
            </p:cNvPr>
            <p:cNvSpPr/>
            <p:nvPr/>
          </p:nvSpPr>
          <p:spPr>
            <a:xfrm rot="10800000">
              <a:off x="3435021" y="2266592"/>
              <a:ext cx="237900" cy="326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92D050"/>
            </a:solidFill>
            <a:ln w="15875" cap="flat" cmpd="sng">
              <a:solidFill>
                <a:srgbClr val="1D2C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2" name="Google Shape;150;p7">
              <a:extLst>
                <a:ext uri="{FF2B5EF4-FFF2-40B4-BE49-F238E27FC236}">
                  <a16:creationId xmlns:a16="http://schemas.microsoft.com/office/drawing/2014/main" id="{86D0499D-84D1-DF37-65AF-0CDE7E3988E1}"/>
                </a:ext>
              </a:extLst>
            </p:cNvPr>
            <p:cNvSpPr/>
            <p:nvPr/>
          </p:nvSpPr>
          <p:spPr>
            <a:xfrm rot="10800000">
              <a:off x="7610359" y="2266592"/>
              <a:ext cx="237900" cy="326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92D050"/>
            </a:solidFill>
            <a:ln w="15875" cap="flat" cmpd="sng">
              <a:solidFill>
                <a:srgbClr val="1D2C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3" name="Google Shape;151;p7">
              <a:extLst>
                <a:ext uri="{FF2B5EF4-FFF2-40B4-BE49-F238E27FC236}">
                  <a16:creationId xmlns:a16="http://schemas.microsoft.com/office/drawing/2014/main" id="{98526479-AF53-AC32-9A32-438EE063889D}"/>
                </a:ext>
              </a:extLst>
            </p:cNvPr>
            <p:cNvSpPr/>
            <p:nvPr/>
          </p:nvSpPr>
          <p:spPr>
            <a:xfrm rot="10800000">
              <a:off x="3435021" y="3886479"/>
              <a:ext cx="237900" cy="326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92D050"/>
            </a:solidFill>
            <a:ln w="15875" cap="flat" cmpd="sng">
              <a:solidFill>
                <a:srgbClr val="1D2C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4" name="Google Shape;152;p7">
              <a:extLst>
                <a:ext uri="{FF2B5EF4-FFF2-40B4-BE49-F238E27FC236}">
                  <a16:creationId xmlns:a16="http://schemas.microsoft.com/office/drawing/2014/main" id="{123A9C26-4C36-C03D-F8E3-CD20E3F7C7BE}"/>
                </a:ext>
              </a:extLst>
            </p:cNvPr>
            <p:cNvSpPr/>
            <p:nvPr/>
          </p:nvSpPr>
          <p:spPr>
            <a:xfrm rot="10800000">
              <a:off x="7610359" y="3892291"/>
              <a:ext cx="237900" cy="326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92D050"/>
            </a:solidFill>
            <a:ln w="15875" cap="flat" cmpd="sng">
              <a:solidFill>
                <a:srgbClr val="1D2C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5" name="Google Shape;153;p7">
              <a:extLst>
                <a:ext uri="{FF2B5EF4-FFF2-40B4-BE49-F238E27FC236}">
                  <a16:creationId xmlns:a16="http://schemas.microsoft.com/office/drawing/2014/main" id="{8DDFD92C-E7EE-5830-8321-2B16D984B815}"/>
                </a:ext>
              </a:extLst>
            </p:cNvPr>
            <p:cNvSpPr/>
            <p:nvPr/>
          </p:nvSpPr>
          <p:spPr>
            <a:xfrm rot="10800000">
              <a:off x="5522691" y="3890740"/>
              <a:ext cx="237900" cy="326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92D050"/>
            </a:solidFill>
            <a:ln w="15875" cap="flat" cmpd="sng">
              <a:solidFill>
                <a:srgbClr val="1D2C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" name="Google Shape;154;p7">
              <a:extLst>
                <a:ext uri="{FF2B5EF4-FFF2-40B4-BE49-F238E27FC236}">
                  <a16:creationId xmlns:a16="http://schemas.microsoft.com/office/drawing/2014/main" id="{474F89B7-6013-7013-F095-A3DF4F5A8BB4}"/>
                </a:ext>
              </a:extLst>
            </p:cNvPr>
            <p:cNvSpPr/>
            <p:nvPr/>
          </p:nvSpPr>
          <p:spPr>
            <a:xfrm>
              <a:off x="5522691" y="4926844"/>
              <a:ext cx="237900" cy="326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92D050"/>
            </a:solidFill>
            <a:ln w="15875" cap="flat" cmpd="sng">
              <a:solidFill>
                <a:srgbClr val="1D2C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" name="Google Shape;156;p7">
              <a:extLst>
                <a:ext uri="{FF2B5EF4-FFF2-40B4-BE49-F238E27FC236}">
                  <a16:creationId xmlns:a16="http://schemas.microsoft.com/office/drawing/2014/main" id="{37566F6E-15E5-0759-DBE3-924504B0537F}"/>
                </a:ext>
              </a:extLst>
            </p:cNvPr>
            <p:cNvSpPr/>
            <p:nvPr/>
          </p:nvSpPr>
          <p:spPr>
            <a:xfrm>
              <a:off x="3435021" y="4862111"/>
              <a:ext cx="237900" cy="326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92D050"/>
            </a:solidFill>
            <a:ln w="15875" cap="flat" cmpd="sng">
              <a:solidFill>
                <a:srgbClr val="1D2C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8" name="Google Shape;155;p7">
              <a:extLst>
                <a:ext uri="{FF2B5EF4-FFF2-40B4-BE49-F238E27FC236}">
                  <a16:creationId xmlns:a16="http://schemas.microsoft.com/office/drawing/2014/main" id="{B7171EE0-3A89-FB07-F185-11F33C623514}"/>
                </a:ext>
              </a:extLst>
            </p:cNvPr>
            <p:cNvSpPr/>
            <p:nvPr/>
          </p:nvSpPr>
          <p:spPr>
            <a:xfrm>
              <a:off x="7610359" y="4926844"/>
              <a:ext cx="237900" cy="326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92D050"/>
            </a:solidFill>
            <a:ln w="15875" cap="flat" cmpd="sng">
              <a:solidFill>
                <a:srgbClr val="1D2C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" name="Google Shape;156;p7">
              <a:extLst>
                <a:ext uri="{FF2B5EF4-FFF2-40B4-BE49-F238E27FC236}">
                  <a16:creationId xmlns:a16="http://schemas.microsoft.com/office/drawing/2014/main" id="{3B649D3B-51A9-1826-94A9-67720A1F2824}"/>
                </a:ext>
              </a:extLst>
            </p:cNvPr>
            <p:cNvSpPr/>
            <p:nvPr/>
          </p:nvSpPr>
          <p:spPr>
            <a:xfrm>
              <a:off x="3444879" y="5837460"/>
              <a:ext cx="237900" cy="326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92D050"/>
            </a:solidFill>
            <a:ln w="15875" cap="flat" cmpd="sng">
              <a:solidFill>
                <a:srgbClr val="1D2C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" name="Google Shape;156;p7">
              <a:extLst>
                <a:ext uri="{FF2B5EF4-FFF2-40B4-BE49-F238E27FC236}">
                  <a16:creationId xmlns:a16="http://schemas.microsoft.com/office/drawing/2014/main" id="{B00EC79D-F028-AFEF-8E91-E5B3544AC8BB}"/>
                </a:ext>
              </a:extLst>
            </p:cNvPr>
            <p:cNvSpPr/>
            <p:nvPr/>
          </p:nvSpPr>
          <p:spPr>
            <a:xfrm>
              <a:off x="5522691" y="5904761"/>
              <a:ext cx="237900" cy="326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92D050"/>
            </a:solidFill>
            <a:ln w="15875" cap="flat" cmpd="sng">
              <a:solidFill>
                <a:srgbClr val="1D2C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4" name="Google Shape;156;p7">
            <a:extLst>
              <a:ext uri="{FF2B5EF4-FFF2-40B4-BE49-F238E27FC236}">
                <a16:creationId xmlns:a16="http://schemas.microsoft.com/office/drawing/2014/main" id="{F0C8AFD1-63C0-31BA-7E85-22C1F532A4CF}"/>
              </a:ext>
            </a:extLst>
          </p:cNvPr>
          <p:cNvSpPr/>
          <p:nvPr/>
        </p:nvSpPr>
        <p:spPr>
          <a:xfrm>
            <a:off x="7610359" y="6097927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F04DD67-7B40-9717-44EE-9F4EE91CE62E}"/>
              </a:ext>
            </a:extLst>
          </p:cNvPr>
          <p:cNvSpPr txBox="1"/>
          <p:nvPr/>
        </p:nvSpPr>
        <p:spPr>
          <a:xfrm>
            <a:off x="124692" y="123898"/>
            <a:ext cx="8676408" cy="1055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200" b="1" dirty="0">
                <a:solidFill>
                  <a:schemeClr val="tx2">
                    <a:lumMod val="25000"/>
                  </a:schemeClr>
                </a:solidFill>
                <a:latin typeface="EB Garamond"/>
                <a:ea typeface="EB Garamond"/>
                <a:cs typeface="EB Garamond"/>
                <a:sym typeface="EB Garamond"/>
              </a:rPr>
              <a:t>Nella prova di Italiano, le classi seconde dell’I.C. Paolo e Rita Borsellino,  hanno raggiunto risultati superiori ai tre parametri   di riferimento.</a:t>
            </a:r>
            <a:endParaRPr lang="it-IT" sz="2200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6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" name="Google Shape;161;p8"/>
          <p:cNvGraphicFramePr/>
          <p:nvPr>
            <p:extLst>
              <p:ext uri="{D42A27DB-BD31-4B8C-83A1-F6EECF244321}">
                <p14:modId xmlns:p14="http://schemas.microsoft.com/office/powerpoint/2010/main" val="427738963"/>
              </p:ext>
            </p:extLst>
          </p:nvPr>
        </p:nvGraphicFramePr>
        <p:xfrm>
          <a:off x="438432" y="1068120"/>
          <a:ext cx="8267136" cy="5588278"/>
        </p:xfrm>
        <a:graphic>
          <a:graphicData uri="http://schemas.openxmlformats.org/drawingml/2006/table">
            <a:tbl>
              <a:tblPr firstRow="1" bandRow="1">
                <a:tableStyleId>{A6E1CA59-D6BB-4378-8073-872B322870EC}</a:tableStyleId>
              </a:tblPr>
              <a:tblGrid>
                <a:gridCol w="2066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6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6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6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15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rebuchet MS"/>
                        <a:buNone/>
                      </a:pPr>
                      <a:r>
                        <a:rPr lang="it-IT" sz="2400" b="1" u="none" strike="noStrike" cap="none" dirty="0">
                          <a:latin typeface="Garamond" panose="02020404030301010803" pitchFamily="18" charset="0"/>
                          <a:sym typeface="EB Garamond"/>
                        </a:rPr>
                        <a:t>Anno scolastico</a:t>
                      </a:r>
                      <a:endParaRPr sz="2400" b="1" u="none" strike="noStrike" cap="none" dirty="0">
                        <a:latin typeface="Garamond" panose="02020404030301010803" pitchFamily="18" charset="0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t-IT" sz="2400" b="1" u="none" strike="noStrike" cap="none" dirty="0">
                          <a:latin typeface="Garamond" panose="02020404030301010803" pitchFamily="18" charset="0"/>
                          <a:sym typeface="EB Garamond"/>
                        </a:rPr>
                        <a:t>Punteggio Piemonte </a:t>
                      </a:r>
                      <a:endParaRPr sz="2400" b="1" u="none" strike="noStrike" cap="none" dirty="0">
                        <a:latin typeface="Garamond" panose="02020404030301010803" pitchFamily="18" charset="0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t-IT" sz="2400" b="1" u="none" strike="noStrike" cap="none" dirty="0">
                          <a:latin typeface="Garamond" panose="02020404030301010803" pitchFamily="18" charset="0"/>
                          <a:sym typeface="EB Garamond"/>
                        </a:rPr>
                        <a:t>Punteggio Nord Ovest</a:t>
                      </a:r>
                      <a:endParaRPr sz="2400" b="1" u="none" strike="noStrike" cap="none" dirty="0">
                        <a:latin typeface="Garamond" panose="02020404030301010803" pitchFamily="18" charset="0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t-IT" sz="2400" b="1" u="none" strike="noStrike" cap="none" dirty="0">
                          <a:latin typeface="Garamond" panose="02020404030301010803" pitchFamily="18" charset="0"/>
                          <a:sym typeface="EB Garamond"/>
                        </a:rPr>
                        <a:t>Punteggio Italia</a:t>
                      </a:r>
                      <a:endParaRPr sz="2400" b="1" u="none" strike="noStrike" cap="none" dirty="0">
                        <a:latin typeface="Garamond" panose="02020404030301010803" pitchFamily="18" charset="0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34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t-IT" sz="2400" b="1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Garamond" panose="02020404030301010803" pitchFamily="18" charset="0"/>
                        </a:rPr>
                        <a:t>2017-2018</a:t>
                      </a:r>
                      <a:endParaRPr sz="2400" b="1" dirty="0">
                        <a:solidFill>
                          <a:schemeClr val="tx2">
                            <a:lumMod val="25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734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t-IT" sz="2400" b="1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Garamond" panose="02020404030301010803" pitchFamily="18" charset="0"/>
                        </a:rPr>
                        <a:t>2018-2019</a:t>
                      </a:r>
                      <a:endParaRPr sz="2400" b="1" dirty="0">
                        <a:solidFill>
                          <a:schemeClr val="tx2">
                            <a:lumMod val="25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734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it-IT" sz="2400" b="1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Garamond" panose="02020404030301010803" pitchFamily="18" charset="0"/>
                        </a:rPr>
                        <a:t>2020-2021</a:t>
                      </a:r>
                      <a:endParaRPr sz="2400" b="1" dirty="0">
                        <a:solidFill>
                          <a:schemeClr val="tx2">
                            <a:lumMod val="25000"/>
                          </a:schemeClr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734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400" b="1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Garamond" panose="02020404030301010803" pitchFamily="18" charset="0"/>
                        </a:rPr>
                        <a:t>2021-2022</a:t>
                      </a:r>
                      <a:endParaRPr sz="2400" b="1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latin typeface="Garamond" panose="02020404030301010803" pitchFamily="18" charset="0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734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400" b="1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Garamond" panose="02020404030301010803" pitchFamily="18" charset="0"/>
                          <a:ea typeface="EB Garamond"/>
                          <a:cs typeface="EB Garamond"/>
                          <a:sym typeface="EB Garamond"/>
                        </a:rPr>
                        <a:t>2022-2023</a:t>
                      </a:r>
                      <a:endParaRPr sz="2400" b="1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latin typeface="Garamond" panose="02020404030301010803" pitchFamily="18" charset="0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31436976"/>
                  </a:ext>
                </a:extLst>
              </a:tr>
            </a:tbl>
          </a:graphicData>
        </a:graphic>
      </p:graphicFrame>
      <p:sp>
        <p:nvSpPr>
          <p:cNvPr id="162" name="Google Shape;162;p8"/>
          <p:cNvSpPr/>
          <p:nvPr/>
        </p:nvSpPr>
        <p:spPr>
          <a:xfrm>
            <a:off x="3332468" y="2354902"/>
            <a:ext cx="515400" cy="279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3471218" y="4183761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4" name="Google Shape;164;p8"/>
          <p:cNvSpPr/>
          <p:nvPr/>
        </p:nvSpPr>
        <p:spPr>
          <a:xfrm>
            <a:off x="5548921" y="3265094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5" name="Google Shape;165;p8"/>
          <p:cNvSpPr/>
          <p:nvPr/>
        </p:nvSpPr>
        <p:spPr>
          <a:xfrm>
            <a:off x="7626321" y="3291567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6" name="Google Shape;166;p8"/>
          <p:cNvSpPr/>
          <p:nvPr/>
        </p:nvSpPr>
        <p:spPr>
          <a:xfrm>
            <a:off x="7626321" y="4183761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8" name="Google Shape;168;p8"/>
          <p:cNvSpPr/>
          <p:nvPr/>
        </p:nvSpPr>
        <p:spPr>
          <a:xfrm>
            <a:off x="3471218" y="3228334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9" name="Google Shape;169;p8"/>
          <p:cNvSpPr/>
          <p:nvPr/>
        </p:nvSpPr>
        <p:spPr>
          <a:xfrm>
            <a:off x="5545124" y="2291279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0" name="Google Shape;170;p8"/>
          <p:cNvSpPr/>
          <p:nvPr/>
        </p:nvSpPr>
        <p:spPr>
          <a:xfrm>
            <a:off x="7626321" y="2298476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1" name="Google Shape;171;p8"/>
          <p:cNvSpPr/>
          <p:nvPr/>
        </p:nvSpPr>
        <p:spPr>
          <a:xfrm>
            <a:off x="5438575" y="4230261"/>
            <a:ext cx="515400" cy="279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2" name="Google Shape;172;p8"/>
          <p:cNvSpPr/>
          <p:nvPr/>
        </p:nvSpPr>
        <p:spPr>
          <a:xfrm>
            <a:off x="5545124" y="5136319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3" name="Google Shape;173;p8"/>
          <p:cNvSpPr/>
          <p:nvPr/>
        </p:nvSpPr>
        <p:spPr>
          <a:xfrm>
            <a:off x="7626321" y="5121789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4" name="Google Shape;174;p8"/>
          <p:cNvSpPr/>
          <p:nvPr/>
        </p:nvSpPr>
        <p:spPr>
          <a:xfrm>
            <a:off x="3471218" y="5099559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Google Shape;171;p8">
            <a:extLst>
              <a:ext uri="{FF2B5EF4-FFF2-40B4-BE49-F238E27FC236}">
                <a16:creationId xmlns:a16="http://schemas.microsoft.com/office/drawing/2014/main" id="{390999A8-2305-4F3B-F79C-DADBA519AA7C}"/>
              </a:ext>
            </a:extLst>
          </p:cNvPr>
          <p:cNvSpPr/>
          <p:nvPr/>
        </p:nvSpPr>
        <p:spPr>
          <a:xfrm>
            <a:off x="3332468" y="6059120"/>
            <a:ext cx="515400" cy="279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Google Shape;171;p8">
            <a:extLst>
              <a:ext uri="{FF2B5EF4-FFF2-40B4-BE49-F238E27FC236}">
                <a16:creationId xmlns:a16="http://schemas.microsoft.com/office/drawing/2014/main" id="{C900E7E4-6F28-86D3-4FFE-373F154959DC}"/>
              </a:ext>
            </a:extLst>
          </p:cNvPr>
          <p:cNvSpPr/>
          <p:nvPr/>
        </p:nvSpPr>
        <p:spPr>
          <a:xfrm>
            <a:off x="5406374" y="6059120"/>
            <a:ext cx="515400" cy="279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Google Shape;173;p8">
            <a:extLst>
              <a:ext uri="{FF2B5EF4-FFF2-40B4-BE49-F238E27FC236}">
                <a16:creationId xmlns:a16="http://schemas.microsoft.com/office/drawing/2014/main" id="{794C8C76-7436-38D0-737C-A037A68EC7A9}"/>
              </a:ext>
            </a:extLst>
          </p:cNvPr>
          <p:cNvSpPr/>
          <p:nvPr/>
        </p:nvSpPr>
        <p:spPr>
          <a:xfrm>
            <a:off x="7626321" y="6035870"/>
            <a:ext cx="237900" cy="326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5875" cap="flat" cmpd="sng">
            <a:solidFill>
              <a:srgbClr val="1D2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E8DD104-3A5A-63F4-D9D5-7F9A832FDDD9}"/>
              </a:ext>
            </a:extLst>
          </p:cNvPr>
          <p:cNvSpPr txBox="1"/>
          <p:nvPr/>
        </p:nvSpPr>
        <p:spPr>
          <a:xfrm>
            <a:off x="77931" y="125398"/>
            <a:ext cx="8988137" cy="885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300" b="1" dirty="0">
                <a:solidFill>
                  <a:schemeClr val="tx2">
                    <a:lumMod val="25000"/>
                  </a:schemeClr>
                </a:solidFill>
                <a:latin typeface="EB Garamond"/>
                <a:ea typeface="EB Garamond"/>
                <a:cs typeface="EB Garamond"/>
                <a:sym typeface="EB Garamond"/>
              </a:rPr>
              <a:t>Nella prova di matematica i risultati sono in linea con quelli del Piemonte e del Nord Ovest e superiori rispetto al punteggio Nazionale.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/>
        </p:nvSpPr>
        <p:spPr>
          <a:xfrm>
            <a:off x="0" y="285750"/>
            <a:ext cx="9144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t-IT" sz="3000" i="0" u="none" strike="noStrike" cap="none" dirty="0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  <a:t>Esiti Generali delle Prove</a:t>
            </a:r>
            <a:endParaRPr sz="3000" i="0" u="none" strike="noStrike" cap="none" dirty="0">
              <a:solidFill>
                <a:srgbClr val="1D2C66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t-IT" sz="3000" i="0" u="none" strike="noStrike" cap="none" dirty="0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  <a:t>Classi Second</a:t>
            </a:r>
            <a:r>
              <a:rPr lang="it-IT" sz="3000" dirty="0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  <a:t>e</a:t>
            </a:r>
            <a:endParaRPr sz="3000" i="0" u="none" strike="noStrike" cap="none" dirty="0">
              <a:solidFill>
                <a:srgbClr val="1D2C6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104418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5812186"/>
              </p:ext>
            </p:extLst>
          </p:nvPr>
        </p:nvGraphicFramePr>
        <p:xfrm>
          <a:off x="378031" y="1301550"/>
          <a:ext cx="7942489" cy="5066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/>
        </p:nvSpPr>
        <p:spPr>
          <a:xfrm>
            <a:off x="507641" y="229490"/>
            <a:ext cx="8352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t-IT" sz="3000" i="0" u="none" strike="noStrike" cap="none" dirty="0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  <a:t>Esiti Prova - Italiano - </a:t>
            </a:r>
            <a:endParaRPr sz="3000" i="0" u="none" strike="noStrike" cap="none" dirty="0">
              <a:solidFill>
                <a:srgbClr val="1D2C6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164822" y="722749"/>
            <a:ext cx="7129596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2800" i="0" u="none" strike="noStrike" cap="none" dirty="0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  <a:t>La linea </a:t>
            </a:r>
            <a:r>
              <a:rPr lang="it-IT" sz="2800" dirty="0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  <a:t>verde</a:t>
            </a:r>
            <a:r>
              <a:rPr lang="it-IT" sz="2800" i="0" u="none" strike="noStrike" cap="none" dirty="0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  <a:t> indica la media dell’Italia (54,2 %)</a:t>
            </a:r>
            <a:endParaRPr sz="2800" i="0" u="none" strike="noStrike" cap="none" dirty="0">
              <a:solidFill>
                <a:srgbClr val="1D2C6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6C0A694D-DF72-BF97-DF13-86DF7C488878}"/>
              </a:ext>
            </a:extLst>
          </p:cNvPr>
          <p:cNvGrpSpPr/>
          <p:nvPr/>
        </p:nvGrpSpPr>
        <p:grpSpPr>
          <a:xfrm>
            <a:off x="415636" y="1338272"/>
            <a:ext cx="8105520" cy="3522740"/>
            <a:chOff x="590768" y="1646299"/>
            <a:chExt cx="5594725" cy="3624936"/>
          </a:xfrm>
        </p:grpSpPr>
        <p:graphicFrame>
          <p:nvGraphicFramePr>
            <p:cNvPr id="3" name="Chart 2" title="Grafico">
              <a:extLst>
                <a:ext uri="{FF2B5EF4-FFF2-40B4-BE49-F238E27FC236}">
                  <a16:creationId xmlns:a16="http://schemas.microsoft.com/office/drawing/2014/main" id="{00000000-0008-0000-0100-000036B4071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875262"/>
                </p:ext>
              </p:extLst>
            </p:nvPr>
          </p:nvGraphicFramePr>
          <p:xfrm>
            <a:off x="590768" y="1646299"/>
            <a:ext cx="5594725" cy="36249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30A8D06D-FA45-195B-81B4-43CAEF94CDE0}"/>
                </a:ext>
              </a:extLst>
            </p:cNvPr>
            <p:cNvSpPr txBox="1"/>
            <p:nvPr/>
          </p:nvSpPr>
          <p:spPr>
            <a:xfrm>
              <a:off x="1609252" y="4905019"/>
              <a:ext cx="4488873" cy="342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b="1" dirty="0">
                  <a:solidFill>
                    <a:schemeClr val="tx2">
                      <a:lumMod val="25000"/>
                    </a:schemeClr>
                  </a:solidFill>
                  <a:latin typeface="Garamond" panose="02020404030301010803" pitchFamily="18" charset="0"/>
                </a:rPr>
                <a:t>Media del punteggio percentuale al netto del </a:t>
              </a:r>
              <a:r>
                <a:rPr lang="it-IT" b="1" dirty="0" err="1">
                  <a:solidFill>
                    <a:schemeClr val="tx2">
                      <a:lumMod val="25000"/>
                    </a:schemeClr>
                  </a:solidFill>
                  <a:latin typeface="Garamond" panose="02020404030301010803" pitchFamily="18" charset="0"/>
                </a:rPr>
                <a:t>cheating</a:t>
              </a:r>
              <a:endParaRPr lang="it-IT" b="1" dirty="0">
                <a:solidFill>
                  <a:schemeClr val="tx2">
                    <a:lumMod val="25000"/>
                  </a:schemeClr>
                </a:solidFill>
                <a:latin typeface="Garamond" panose="02020404030301010803" pitchFamily="18" charset="0"/>
              </a:endParaRPr>
            </a:p>
          </p:txBody>
        </p:sp>
      </p:grp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1C006B38-B273-3428-1E0F-2894CF472A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480986"/>
              </p:ext>
            </p:extLst>
          </p:nvPr>
        </p:nvGraphicFramePr>
        <p:xfrm>
          <a:off x="415636" y="5112327"/>
          <a:ext cx="8105520" cy="1516184"/>
        </p:xfrm>
        <a:graphic>
          <a:graphicData uri="http://schemas.openxmlformats.org/drawingml/2006/table">
            <a:tbl>
              <a:tblPr firstRow="1" bandRow="1">
                <a:tableStyleId>{A6E1CA59-D6BB-4378-8073-872B322870EC}</a:tableStyleId>
              </a:tblPr>
              <a:tblGrid>
                <a:gridCol w="4052760">
                  <a:extLst>
                    <a:ext uri="{9D8B030D-6E8A-4147-A177-3AD203B41FA5}">
                      <a16:colId xmlns:a16="http://schemas.microsoft.com/office/drawing/2014/main" val="4137671779"/>
                    </a:ext>
                  </a:extLst>
                </a:gridCol>
                <a:gridCol w="4052760">
                  <a:extLst>
                    <a:ext uri="{9D8B030D-6E8A-4147-A177-3AD203B41FA5}">
                      <a16:colId xmlns:a16="http://schemas.microsoft.com/office/drawing/2014/main" val="3804981872"/>
                    </a:ext>
                  </a:extLst>
                </a:gridCol>
              </a:tblGrid>
              <a:tr h="420707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CHEATING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ITALIANO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100185"/>
                  </a:ext>
                </a:extLst>
              </a:tr>
              <a:tr h="365159">
                <a:tc>
                  <a:txBody>
                    <a:bodyPr/>
                    <a:lstStyle/>
                    <a:p>
                      <a:r>
                        <a:rPr lang="it-IT" dirty="0"/>
                        <a:t>2^A S.SALVATORE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26578"/>
                  </a:ext>
                </a:extLst>
              </a:tr>
              <a:tr h="365159">
                <a:tc>
                  <a:txBody>
                    <a:bodyPr/>
                    <a:lstStyle/>
                    <a:p>
                      <a:r>
                        <a:rPr lang="it-IT" dirty="0"/>
                        <a:t>2^A CASTELLETTO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819928"/>
                  </a:ext>
                </a:extLst>
              </a:tr>
              <a:tr h="365159">
                <a:tc>
                  <a:txBody>
                    <a:bodyPr/>
                    <a:lstStyle/>
                    <a:p>
                      <a:r>
                        <a:rPr lang="it-IT" dirty="0"/>
                        <a:t>2^A BASSIGNANA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837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776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/>
        </p:nvSpPr>
        <p:spPr>
          <a:xfrm>
            <a:off x="150946" y="695257"/>
            <a:ext cx="88767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2800" i="0" u="none" strike="noStrike" cap="none" dirty="0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  <a:t>La linea </a:t>
            </a:r>
            <a:r>
              <a:rPr lang="it-IT" sz="2800" dirty="0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  <a:t>verde</a:t>
            </a:r>
            <a:r>
              <a:rPr lang="it-IT" sz="2800" i="0" u="none" strike="noStrike" cap="none" dirty="0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  <a:t> indica la media dell’Italia (54,6%)</a:t>
            </a:r>
            <a:endParaRPr sz="2800" i="0" u="none" strike="noStrike" cap="none" dirty="0">
              <a:solidFill>
                <a:srgbClr val="1D2C6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412846" y="242325"/>
            <a:ext cx="8352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t-IT" sz="3000" i="0" u="none" strike="noStrike" cap="none">
                <a:solidFill>
                  <a:srgbClr val="1D2C66"/>
                </a:solidFill>
                <a:latin typeface="EB Garamond"/>
                <a:ea typeface="EB Garamond"/>
                <a:cs typeface="EB Garamond"/>
                <a:sym typeface="EB Garamond"/>
              </a:rPr>
              <a:t>Esiti Prova - Matematica - </a:t>
            </a:r>
            <a:endParaRPr sz="3000" i="0" u="none" strike="noStrike" cap="none">
              <a:solidFill>
                <a:srgbClr val="1D2C66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aphicFrame>
        <p:nvGraphicFramePr>
          <p:cNvPr id="2" name="Chart 4" title="Grafico">
            <a:extLst>
              <a:ext uri="{FF2B5EF4-FFF2-40B4-BE49-F238E27FC236}">
                <a16:creationId xmlns:a16="http://schemas.microsoft.com/office/drawing/2014/main" id="{00000000-0008-0000-0300-0000684983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6029395"/>
              </p:ext>
            </p:extLst>
          </p:nvPr>
        </p:nvGraphicFramePr>
        <p:xfrm>
          <a:off x="280554" y="1249357"/>
          <a:ext cx="8485192" cy="3717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BB562BCF-96EB-E46A-A451-62A86A39C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147179"/>
              </p:ext>
            </p:extLst>
          </p:nvPr>
        </p:nvGraphicFramePr>
        <p:xfrm>
          <a:off x="412846" y="5091545"/>
          <a:ext cx="8352900" cy="1445029"/>
        </p:xfrm>
        <a:graphic>
          <a:graphicData uri="http://schemas.openxmlformats.org/drawingml/2006/table">
            <a:tbl>
              <a:tblPr firstRow="1" bandRow="1">
                <a:tableStyleId>{A6E1CA59-D6BB-4378-8073-872B322870EC}</a:tableStyleId>
              </a:tblPr>
              <a:tblGrid>
                <a:gridCol w="4176450">
                  <a:extLst>
                    <a:ext uri="{9D8B030D-6E8A-4147-A177-3AD203B41FA5}">
                      <a16:colId xmlns:a16="http://schemas.microsoft.com/office/drawing/2014/main" val="4137671779"/>
                    </a:ext>
                  </a:extLst>
                </a:gridCol>
                <a:gridCol w="4176450">
                  <a:extLst>
                    <a:ext uri="{9D8B030D-6E8A-4147-A177-3AD203B41FA5}">
                      <a16:colId xmlns:a16="http://schemas.microsoft.com/office/drawing/2014/main" val="3804981872"/>
                    </a:ext>
                  </a:extLst>
                </a:gridCol>
              </a:tblGrid>
              <a:tr h="400963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CHEATING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MATEMATICA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100185"/>
                  </a:ext>
                </a:extLst>
              </a:tr>
              <a:tr h="348022">
                <a:tc>
                  <a:txBody>
                    <a:bodyPr/>
                    <a:lstStyle/>
                    <a:p>
                      <a:r>
                        <a:rPr lang="it-IT" dirty="0"/>
                        <a:t>2^A S.SALVATORE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26578"/>
                  </a:ext>
                </a:extLst>
              </a:tr>
              <a:tr h="348022">
                <a:tc>
                  <a:txBody>
                    <a:bodyPr/>
                    <a:lstStyle/>
                    <a:p>
                      <a:r>
                        <a:rPr lang="it-IT" dirty="0"/>
                        <a:t>2^A CASTELLETTO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819928"/>
                  </a:ext>
                </a:extLst>
              </a:tr>
              <a:tr h="348022">
                <a:tc>
                  <a:txBody>
                    <a:bodyPr/>
                    <a:lstStyle/>
                    <a:p>
                      <a:r>
                        <a:rPr lang="it-IT" dirty="0"/>
                        <a:t>2^A BASSIGNANA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837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477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/>
          <p:nvPr/>
        </p:nvSpPr>
        <p:spPr>
          <a:xfrm>
            <a:off x="538810" y="310420"/>
            <a:ext cx="83529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200" i="0" u="none" strike="noStrike" cap="none" dirty="0">
                <a:solidFill>
                  <a:schemeClr val="tx2">
                    <a:lumMod val="25000"/>
                  </a:schemeClr>
                </a:solidFill>
                <a:latin typeface="EB Garamond"/>
                <a:ea typeface="EB Garamond"/>
                <a:cs typeface="EB Garamond"/>
                <a:sym typeface="EB Garamond"/>
              </a:rPr>
              <a:t>Parti della prova</a:t>
            </a:r>
            <a:endParaRPr sz="3200" i="0" u="none" strike="noStrike" cap="none" dirty="0">
              <a:solidFill>
                <a:schemeClr val="tx2">
                  <a:lumMod val="25000"/>
                </a:schemeClr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200" i="0" u="none" strike="noStrike" cap="none" dirty="0">
                <a:solidFill>
                  <a:schemeClr val="tx2">
                    <a:lumMod val="25000"/>
                  </a:schemeClr>
                </a:solidFill>
                <a:latin typeface="EB Garamond"/>
                <a:ea typeface="EB Garamond"/>
                <a:cs typeface="EB Garamond"/>
                <a:sym typeface="EB Garamond"/>
              </a:rPr>
              <a:t>Italiano </a:t>
            </a:r>
            <a:endParaRPr sz="3200" i="0" u="none" strike="noStrike" cap="none" dirty="0">
              <a:solidFill>
                <a:schemeClr val="tx2">
                  <a:lumMod val="25000"/>
                </a:schemeClr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aphicFrame>
        <p:nvGraphicFramePr>
          <p:cNvPr id="2" name="Chart 3">
            <a:extLst>
              <a:ext uri="{FF2B5EF4-FFF2-40B4-BE49-F238E27FC236}">
                <a16:creationId xmlns:a16="http://schemas.microsoft.com/office/drawing/2014/main" id="{00000000-0008-0000-0200-0000E4FCC2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363052"/>
              </p:ext>
            </p:extLst>
          </p:nvPr>
        </p:nvGraphicFramePr>
        <p:xfrm>
          <a:off x="611546" y="1492475"/>
          <a:ext cx="7920907" cy="488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7"/>
          <p:cNvSpPr txBox="1"/>
          <p:nvPr/>
        </p:nvSpPr>
        <p:spPr>
          <a:xfrm>
            <a:off x="521708" y="270164"/>
            <a:ext cx="8352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200" i="0" u="none" strike="noStrike" cap="none" dirty="0">
                <a:solidFill>
                  <a:schemeClr val="tx2">
                    <a:lumMod val="25000"/>
                  </a:schemeClr>
                </a:solidFill>
                <a:latin typeface="EB Garamond"/>
                <a:ea typeface="EB Garamond"/>
                <a:cs typeface="EB Garamond"/>
                <a:sym typeface="EB Garamond"/>
              </a:rPr>
              <a:t>Ambiti Matematica</a:t>
            </a:r>
            <a:endParaRPr sz="3000" i="0" u="none" strike="noStrike" cap="none" dirty="0">
              <a:solidFill>
                <a:schemeClr val="tx2">
                  <a:lumMod val="25000"/>
                </a:schemeClr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aphicFrame>
        <p:nvGraphicFramePr>
          <p:cNvPr id="2" name="Chart 6">
            <a:extLst>
              <a:ext uri="{FF2B5EF4-FFF2-40B4-BE49-F238E27FC236}">
                <a16:creationId xmlns:a16="http://schemas.microsoft.com/office/drawing/2014/main" id="{00000000-0008-0000-0500-000018E36F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523160"/>
              </p:ext>
            </p:extLst>
          </p:nvPr>
        </p:nvGraphicFramePr>
        <p:xfrm>
          <a:off x="269391" y="1174171"/>
          <a:ext cx="8605217" cy="5413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Elica">
  <a:themeElements>
    <a:clrScheme name="Elica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u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Blu verde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Blu verde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Blu verde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Blu verde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Blu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Blu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Blu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Blu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Blu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Blu verde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Blu verde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Blu verde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914</Words>
  <Application>Microsoft Office PowerPoint</Application>
  <PresentationFormat>Presentazione su schermo (4:3)</PresentationFormat>
  <Paragraphs>210</Paragraphs>
  <Slides>27</Slides>
  <Notes>27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4" baseType="lpstr">
      <vt:lpstr>EB Garamond</vt:lpstr>
      <vt:lpstr>Calibri</vt:lpstr>
      <vt:lpstr>Arial</vt:lpstr>
      <vt:lpstr>Garamond</vt:lpstr>
      <vt:lpstr>Georgia</vt:lpstr>
      <vt:lpstr>Trebuchet MS</vt:lpstr>
      <vt:lpstr>Elica</vt:lpstr>
      <vt:lpstr>INVALSI RILEVAZIONI NAZIONALI A.S. 2022-2023  SCUOLA PRIMARIA  </vt:lpstr>
      <vt:lpstr>CLASSI SECONDE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INVALSI RILEVAZIONI NAZIONALI A.S. 2021-2022  SCUOLA PRIMARIA</dc:title>
  <dc:creator>Luca Denari</dc:creator>
  <cp:lastModifiedBy>Silvia Destro</cp:lastModifiedBy>
  <cp:revision>57</cp:revision>
  <dcterms:created xsi:type="dcterms:W3CDTF">2021-10-08T09:04:15Z</dcterms:created>
  <dcterms:modified xsi:type="dcterms:W3CDTF">2023-10-16T09:19:27Z</dcterms:modified>
</cp:coreProperties>
</file>