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4" r:id="rId4"/>
    <p:sldId id="265" r:id="rId5"/>
    <p:sldId id="266" r:id="rId6"/>
    <p:sldId id="267" r:id="rId7"/>
    <p:sldId id="295" r:id="rId8"/>
    <p:sldId id="296" r:id="rId9"/>
    <p:sldId id="297" r:id="rId10"/>
    <p:sldId id="298" r:id="rId11"/>
    <p:sldId id="274" r:id="rId12"/>
    <p:sldId id="288" r:id="rId13"/>
    <p:sldId id="292" r:id="rId14"/>
    <p:sldId id="275" r:id="rId15"/>
    <p:sldId id="289" r:id="rId16"/>
    <p:sldId id="294" r:id="rId17"/>
    <p:sldId id="290" r:id="rId18"/>
    <p:sldId id="277" r:id="rId19"/>
    <p:sldId id="278" r:id="rId20"/>
    <p:sldId id="279" r:id="rId21"/>
    <p:sldId id="280" r:id="rId22"/>
    <p:sldId id="281" r:id="rId23"/>
    <p:sldId id="282" r:id="rId24"/>
    <p:sldId id="285" r:id="rId25"/>
    <p:sldId id="286" r:id="rId26"/>
    <p:sldId id="287" r:id="rId27"/>
    <p:sldId id="276" r:id="rId28"/>
    <p:sldId id="291" r:id="rId29"/>
    <p:sldId id="258" r:id="rId30"/>
    <p:sldId id="259" r:id="rId31"/>
    <p:sldId id="260" r:id="rId32"/>
    <p:sldId id="261" r:id="rId33"/>
    <p:sldId id="269" r:id="rId34"/>
    <p:sldId id="299" r:id="rId35"/>
    <p:sldId id="300" r:id="rId36"/>
    <p:sldId id="301" r:id="rId37"/>
    <p:sldId id="262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a_\Desktop\Ricapitolazione%20invalsi%202022-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>
                <a:latin typeface="Garamond" panose="02020404030301010803" pitchFamily="18" charset="0"/>
              </a:rPr>
              <a:t>ESITI</a:t>
            </a:r>
            <a:r>
              <a:rPr lang="it-IT" baseline="0" dirty="0">
                <a:latin typeface="Garamond" panose="02020404030301010803" pitchFamily="18" charset="0"/>
              </a:rPr>
              <a:t> GENERALI DELLE </a:t>
            </a:r>
            <a:r>
              <a:rPr lang="it-IT" baseline="0" dirty="0" smtClean="0">
                <a:latin typeface="Garamond" panose="02020404030301010803" pitchFamily="18" charset="0"/>
              </a:rPr>
              <a:t>PROVE</a:t>
            </a:r>
            <a:endParaRPr lang="it-IT" dirty="0">
              <a:latin typeface="Garamond" panose="02020404030301010803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'Esiti generali delle prove'!$A$3</c:f>
              <c:strCache>
                <c:ptCount val="1"/>
                <c:pt idx="0">
                  <c:v>ALIC838001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Garamond" panose="02020404030301010803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'Esiti generali delle prove'!$B$2:$E$2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reading</c:v>
                </c:pt>
                <c:pt idx="3">
                  <c:v>Inglese listening</c:v>
                </c:pt>
              </c:strCache>
            </c:strRef>
          </c:cat>
          <c:val>
            <c:numRef>
              <c:f>'Esiti generali delle prove'!$B$3:$E$3</c:f>
              <c:numCache>
                <c:formatCode>0.0</c:formatCode>
                <c:ptCount val="4"/>
                <c:pt idx="0">
                  <c:v>203.4</c:v>
                </c:pt>
                <c:pt idx="1">
                  <c:v>204.8</c:v>
                </c:pt>
                <c:pt idx="2">
                  <c:v>225.5</c:v>
                </c:pt>
                <c:pt idx="3">
                  <c:v>229</c:v>
                </c:pt>
              </c:numCache>
            </c:numRef>
          </c:val>
        </c:ser>
        <c:ser>
          <c:idx val="1"/>
          <c:order val="1"/>
          <c:tx>
            <c:strRef>
              <c:f>'Esiti generali delle prove'!$A$4</c:f>
              <c:strCache>
                <c:ptCount val="1"/>
                <c:pt idx="0">
                  <c:v>Piemonte</c:v>
                </c:pt>
              </c:strCache>
            </c:strRef>
          </c:tx>
          <c:invertIfNegative val="0"/>
          <c:cat>
            <c:strRef>
              <c:f>'Esiti generali delle prove'!$B$2:$E$2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reading</c:v>
                </c:pt>
                <c:pt idx="3">
                  <c:v>Inglese listening</c:v>
                </c:pt>
              </c:strCache>
            </c:strRef>
          </c:cat>
          <c:val>
            <c:numRef>
              <c:f>'Esiti generali delle prove'!$B$4:$E$4</c:f>
              <c:numCache>
                <c:formatCode>General</c:formatCode>
                <c:ptCount val="4"/>
                <c:pt idx="0">
                  <c:v>199</c:v>
                </c:pt>
                <c:pt idx="1">
                  <c:v>198.1</c:v>
                </c:pt>
                <c:pt idx="2">
                  <c:v>211.9</c:v>
                </c:pt>
                <c:pt idx="3">
                  <c:v>213</c:v>
                </c:pt>
              </c:numCache>
            </c:numRef>
          </c:val>
        </c:ser>
        <c:ser>
          <c:idx val="2"/>
          <c:order val="2"/>
          <c:tx>
            <c:strRef>
              <c:f>'Esiti generali delle prove'!$A$5</c:f>
              <c:strCache>
                <c:ptCount val="1"/>
                <c:pt idx="0">
                  <c:v>Nord Ovest</c:v>
                </c:pt>
              </c:strCache>
            </c:strRef>
          </c:tx>
          <c:invertIfNegative val="0"/>
          <c:cat>
            <c:strRef>
              <c:f>'Esiti generali delle prove'!$B$2:$E$2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reading</c:v>
                </c:pt>
                <c:pt idx="3">
                  <c:v>Inglese listening</c:v>
                </c:pt>
              </c:strCache>
            </c:strRef>
          </c:cat>
          <c:val>
            <c:numRef>
              <c:f>'Esiti generali delle prove'!$B$5:$E$5</c:f>
              <c:numCache>
                <c:formatCode>General</c:formatCode>
                <c:ptCount val="4"/>
                <c:pt idx="0">
                  <c:v>200.3</c:v>
                </c:pt>
                <c:pt idx="1">
                  <c:v>200.5</c:v>
                </c:pt>
                <c:pt idx="2">
                  <c:v>215.7</c:v>
                </c:pt>
                <c:pt idx="3">
                  <c:v>217.7</c:v>
                </c:pt>
              </c:numCache>
            </c:numRef>
          </c:val>
        </c:ser>
        <c:ser>
          <c:idx val="3"/>
          <c:order val="3"/>
          <c:tx>
            <c:strRef>
              <c:f>'Esiti generali delle prove'!$A$6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strRef>
              <c:f>'Esiti generali delle prove'!$B$2:$E$2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reading</c:v>
                </c:pt>
                <c:pt idx="3">
                  <c:v>Inglese listening</c:v>
                </c:pt>
              </c:strCache>
            </c:strRef>
          </c:cat>
          <c:val>
            <c:numRef>
              <c:f>'Esiti generali delle prove'!$B$6:$E$6</c:f>
              <c:numCache>
                <c:formatCode>General</c:formatCode>
                <c:ptCount val="4"/>
                <c:pt idx="0">
                  <c:v>196.6</c:v>
                </c:pt>
                <c:pt idx="1">
                  <c:v>193.9</c:v>
                </c:pt>
                <c:pt idx="2">
                  <c:v>209.9</c:v>
                </c:pt>
                <c:pt idx="3">
                  <c:v>209.2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86080"/>
        <c:axId val="158912448"/>
      </c:barChart>
      <c:catAx>
        <c:axId val="135086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58912448"/>
        <c:crosses val="autoZero"/>
        <c:auto val="1"/>
        <c:lblAlgn val="ctr"/>
        <c:lblOffset val="100"/>
        <c:noMultiLvlLbl val="0"/>
      </c:catAx>
      <c:valAx>
        <c:axId val="158912448"/>
        <c:scaling>
          <c:orientation val="minMax"/>
          <c:max val="230"/>
          <c:min val="16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Garamond" panose="02020404030301010803" pitchFamily="18" charset="0"/>
              </a:defRPr>
            </a:pPr>
            <a:endParaRPr lang="it-IT"/>
          </a:p>
        </c:txPr>
        <c:crossAx val="1350860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it-IT" sz="1800"/>
              <a:t>PROVA DI ITALIANO: </a:t>
            </a:r>
          </a:p>
          <a:p>
            <a:pPr>
              <a:defRPr sz="1800"/>
            </a:pPr>
            <a:r>
              <a:rPr lang="it-IT" sz="1800"/>
              <a:t>confronto esiti prove INVALSI e voti scrutini</a:t>
            </a: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'ITA invalsi-scrutini'!$A$3</c:f>
              <c:strCache>
                <c:ptCount val="1"/>
                <c:pt idx="0">
                  <c:v>I quad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strRef>
              <c:f>'ITA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'ITA invalsi-scrutini'!$B$3:$F$3</c:f>
              <c:numCache>
                <c:formatCode>General</c:formatCode>
                <c:ptCount val="5"/>
                <c:pt idx="0">
                  <c:v>7.7</c:v>
                </c:pt>
                <c:pt idx="1">
                  <c:v>7</c:v>
                </c:pt>
                <c:pt idx="2">
                  <c:v>7</c:v>
                </c:pt>
                <c:pt idx="3">
                  <c:v>7.3</c:v>
                </c:pt>
                <c:pt idx="4">
                  <c:v>7.1</c:v>
                </c:pt>
              </c:numCache>
            </c:numRef>
          </c:val>
        </c:ser>
        <c:ser>
          <c:idx val="1"/>
          <c:order val="1"/>
          <c:tx>
            <c:strRef>
              <c:f>'ITA invalsi-scrutini'!$A$4</c:f>
              <c:strCache>
                <c:ptCount val="1"/>
                <c:pt idx="0">
                  <c:v>Invalsi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'ITA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'ITA invalsi-scrutini'!$B$4:$F$4</c:f>
              <c:numCache>
                <c:formatCode>General</c:formatCode>
                <c:ptCount val="5"/>
                <c:pt idx="0">
                  <c:v>7.2</c:v>
                </c:pt>
                <c:pt idx="1">
                  <c:v>7</c:v>
                </c:pt>
                <c:pt idx="2">
                  <c:v>6.8</c:v>
                </c:pt>
                <c:pt idx="3">
                  <c:v>6.9</c:v>
                </c:pt>
                <c:pt idx="4">
                  <c:v>7.4</c:v>
                </c:pt>
              </c:numCache>
            </c:numRef>
          </c:val>
        </c:ser>
        <c:ser>
          <c:idx val="2"/>
          <c:order val="2"/>
          <c:tx>
            <c:strRef>
              <c:f>'ITA invalsi-scrutini'!$A$5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'ITA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'ITA invalsi-scrutini'!$B$5:$F$5</c:f>
              <c:numCache>
                <c:formatCode>General</c:formatCode>
                <c:ptCount val="5"/>
                <c:pt idx="0">
                  <c:v>7.7</c:v>
                </c:pt>
                <c:pt idx="1">
                  <c:v>6.8</c:v>
                </c:pt>
                <c:pt idx="2">
                  <c:v>7.4</c:v>
                </c:pt>
                <c:pt idx="3">
                  <c:v>7.5</c:v>
                </c:pt>
                <c:pt idx="4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091776"/>
        <c:axId val="183600832"/>
      </c:radarChart>
      <c:catAx>
        <c:axId val="13409177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83600832"/>
        <c:crosses val="autoZero"/>
        <c:auto val="1"/>
        <c:lblAlgn val="ctr"/>
        <c:lblOffset val="100"/>
        <c:noMultiLvlLbl val="0"/>
      </c:catAx>
      <c:valAx>
        <c:axId val="183600832"/>
        <c:scaling>
          <c:orientation val="minMax"/>
          <c:max val="8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3409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72900262467207"/>
          <c:y val="0.48280270222540861"/>
          <c:w val="0.18393766404199471"/>
          <c:h val="0.24640103042331876"/>
        </c:manualLayout>
      </c:layout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it-IT" sz="1800"/>
              <a:t>PROVA DI ITALIANO: </a:t>
            </a:r>
          </a:p>
          <a:p>
            <a:pPr>
              <a:defRPr sz="1800"/>
            </a:pPr>
            <a:r>
              <a:rPr lang="it-IT" sz="1800"/>
              <a:t>confronto esiti prove INVALSI e voti scrutini</a:t>
            </a: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'ITA invalsi-scrutini'!$A$22</c:f>
              <c:strCache>
                <c:ptCount val="1"/>
                <c:pt idx="0">
                  <c:v>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'ITA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'ITA invalsi-scrutini'!$B$22:$D$22</c:f>
              <c:numCache>
                <c:formatCode>General</c:formatCode>
                <c:ptCount val="3"/>
                <c:pt idx="0">
                  <c:v>6.9</c:v>
                </c:pt>
                <c:pt idx="1">
                  <c:v>7.2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'ITA invalsi-scrutini'!$A$23</c:f>
              <c:strCache>
                <c:ptCount val="1"/>
                <c:pt idx="0">
                  <c:v>Invalsi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'ITA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'ITA invalsi-scrutini'!$B$23:$D$23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6.9</c:v>
                </c:pt>
              </c:numCache>
            </c:numRef>
          </c:val>
        </c:ser>
        <c:ser>
          <c:idx val="2"/>
          <c:order val="2"/>
          <c:tx>
            <c:strRef>
              <c:f>'ITA invalsi-scrutini'!$A$24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'ITA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'ITA invalsi-scrutini'!$B$24:$D$24</c:f>
              <c:numCache>
                <c:formatCode>General</c:formatCode>
                <c:ptCount val="3"/>
                <c:pt idx="0">
                  <c:v>7</c:v>
                </c:pt>
                <c:pt idx="1">
                  <c:v>7.3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093312"/>
        <c:axId val="183603136"/>
      </c:radarChart>
      <c:catAx>
        <c:axId val="13409331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83603136"/>
        <c:crosses val="autoZero"/>
        <c:auto val="1"/>
        <c:lblAlgn val="ctr"/>
        <c:lblOffset val="100"/>
        <c:noMultiLvlLbl val="0"/>
      </c:catAx>
      <c:valAx>
        <c:axId val="183603136"/>
        <c:scaling>
          <c:orientation val="minMax"/>
          <c:max val="8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340933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it-IT"/>
              <a:t>PROVA DI ITALIANO: </a:t>
            </a:r>
          </a:p>
          <a:p>
            <a:pPr algn="ctr">
              <a:defRPr/>
            </a:pPr>
            <a:r>
              <a:rPr lang="it-IT"/>
              <a:t>confronto esiti prove INVALSI e voti scrutini</a:t>
            </a: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'ITA invalsi-scrutini'!$A$38</c:f>
              <c:strCache>
                <c:ptCount val="1"/>
                <c:pt idx="0">
                  <c:v>I quad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'ITA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'ITA invalsi-scrutini'!$B$38:$D$38</c:f>
              <c:numCache>
                <c:formatCode>General</c:formatCode>
                <c:ptCount val="3"/>
                <c:pt idx="0">
                  <c:v>6.9</c:v>
                </c:pt>
                <c:pt idx="1">
                  <c:v>6.9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'ITA invalsi-scrutini'!$A$39</c:f>
              <c:strCache>
                <c:ptCount val="1"/>
                <c:pt idx="0">
                  <c:v>Invalsi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'ITA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'ITA invalsi-scrutini'!$B$39:$D$39</c:f>
              <c:numCache>
                <c:formatCode>General</c:formatCode>
                <c:ptCount val="3"/>
                <c:pt idx="0">
                  <c:v>7.4</c:v>
                </c:pt>
                <c:pt idx="1">
                  <c:v>7.5</c:v>
                </c:pt>
                <c:pt idx="2">
                  <c:v>7.7</c:v>
                </c:pt>
              </c:numCache>
            </c:numRef>
          </c:val>
        </c:ser>
        <c:ser>
          <c:idx val="2"/>
          <c:order val="2"/>
          <c:tx>
            <c:strRef>
              <c:f>'ITA invalsi-scrutini'!$A$40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'ITA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'ITA invalsi-scrutini'!$B$40:$D$40</c:f>
              <c:numCache>
                <c:formatCode>General</c:formatCode>
                <c:ptCount val="3"/>
                <c:pt idx="0">
                  <c:v>7.4</c:v>
                </c:pt>
                <c:pt idx="1">
                  <c:v>7.1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094336"/>
        <c:axId val="183605440"/>
      </c:radarChart>
      <c:catAx>
        <c:axId val="13409433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83605440"/>
        <c:crosses val="autoZero"/>
        <c:auto val="1"/>
        <c:lblAlgn val="ctr"/>
        <c:lblOffset val="100"/>
        <c:noMultiLvlLbl val="0"/>
      </c:catAx>
      <c:valAx>
        <c:axId val="183605440"/>
        <c:scaling>
          <c:orientation val="minMax"/>
          <c:max val="8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340943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PROVA DI MATEMATICA:</a:t>
            </a:r>
          </a:p>
          <a:p>
            <a:pPr>
              <a:defRPr/>
            </a:pPr>
            <a:r>
              <a:rPr lang="it-IT"/>
              <a:t>confronto esiti prove INVALSI e voti scrutini</a:t>
            </a: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'MAt invalsi-scrutini'!$A$3</c:f>
              <c:strCache>
                <c:ptCount val="1"/>
                <c:pt idx="0">
                  <c:v>I quad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'MAt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'MAt invalsi-scrutini'!$B$3:$F$3</c:f>
              <c:numCache>
                <c:formatCode>General</c:formatCode>
                <c:ptCount val="5"/>
                <c:pt idx="0">
                  <c:v>7.7</c:v>
                </c:pt>
                <c:pt idx="1">
                  <c:v>7</c:v>
                </c:pt>
                <c:pt idx="2">
                  <c:v>6.2</c:v>
                </c:pt>
                <c:pt idx="3">
                  <c:v>7.4</c:v>
                </c:pt>
                <c:pt idx="4">
                  <c:v>6.7</c:v>
                </c:pt>
              </c:numCache>
            </c:numRef>
          </c:val>
        </c:ser>
        <c:ser>
          <c:idx val="1"/>
          <c:order val="1"/>
          <c:tx>
            <c:strRef>
              <c:f>'MAt invalsi-scrutini'!$A$4</c:f>
              <c:strCache>
                <c:ptCount val="1"/>
                <c:pt idx="0">
                  <c:v>Invalsi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'MAt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'MAt invalsi-scrutini'!$B$4:$F$4</c:f>
              <c:numCache>
                <c:formatCode>General</c:formatCode>
                <c:ptCount val="5"/>
                <c:pt idx="0">
                  <c:v>7.3</c:v>
                </c:pt>
                <c:pt idx="1">
                  <c:v>7</c:v>
                </c:pt>
                <c:pt idx="2">
                  <c:v>7.1</c:v>
                </c:pt>
                <c:pt idx="3">
                  <c:v>6.9</c:v>
                </c:pt>
                <c:pt idx="4">
                  <c:v>7.3</c:v>
                </c:pt>
              </c:numCache>
            </c:numRef>
          </c:val>
        </c:ser>
        <c:ser>
          <c:idx val="2"/>
          <c:order val="2"/>
          <c:tx>
            <c:strRef>
              <c:f>'MAt invalsi-scrutini'!$A$5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'MAt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'MAt invalsi-scrutini'!$B$5:$F$5</c:f>
              <c:numCache>
                <c:formatCode>General</c:formatCode>
                <c:ptCount val="5"/>
                <c:pt idx="0">
                  <c:v>7.7</c:v>
                </c:pt>
                <c:pt idx="1">
                  <c:v>6.6</c:v>
                </c:pt>
                <c:pt idx="2">
                  <c:v>6.3</c:v>
                </c:pt>
                <c:pt idx="3">
                  <c:v>7.5</c:v>
                </c:pt>
                <c:pt idx="4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329856"/>
        <c:axId val="135176768"/>
      </c:radarChart>
      <c:catAx>
        <c:axId val="13432985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35176768"/>
        <c:crosses val="autoZero"/>
        <c:auto val="1"/>
        <c:lblAlgn val="ctr"/>
        <c:lblOffset val="100"/>
        <c:noMultiLvlLbl val="0"/>
      </c:catAx>
      <c:valAx>
        <c:axId val="135176768"/>
        <c:scaling>
          <c:orientation val="minMax"/>
          <c:max val="8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343298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it-IT"/>
              <a:t>PROVA DI MATEMATICA:</a:t>
            </a:r>
          </a:p>
          <a:p>
            <a:pPr algn="ctr">
              <a:defRPr/>
            </a:pPr>
            <a:r>
              <a:rPr lang="it-IT"/>
              <a:t>confronto esiti prove INVALSI e voti scrutini</a:t>
            </a: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'MAt invalsi-scrutini'!$A$22</c:f>
              <c:strCache>
                <c:ptCount val="1"/>
                <c:pt idx="0">
                  <c:v>I quad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'MAt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'MAt invalsi-scrutini'!$B$22:$D$22</c:f>
              <c:numCache>
                <c:formatCode>General</c:formatCode>
                <c:ptCount val="3"/>
                <c:pt idx="0">
                  <c:v>6.9</c:v>
                </c:pt>
                <c:pt idx="1">
                  <c:v>6.7</c:v>
                </c:pt>
                <c:pt idx="2">
                  <c:v>6.6</c:v>
                </c:pt>
              </c:numCache>
            </c:numRef>
          </c:val>
        </c:ser>
        <c:ser>
          <c:idx val="1"/>
          <c:order val="1"/>
          <c:tx>
            <c:strRef>
              <c:f>'MAt invalsi-scrutini'!$A$23</c:f>
              <c:strCache>
                <c:ptCount val="1"/>
                <c:pt idx="0">
                  <c:v>Invalsi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'MAt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'MAt invalsi-scrutini'!$B$23:$D$23</c:f>
              <c:numCache>
                <c:formatCode>General</c:formatCode>
                <c:ptCount val="3"/>
                <c:pt idx="0">
                  <c:v>6.8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'MAt invalsi-scrutini'!$A$24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'MAt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'MAt invalsi-scrutini'!$B$24:$D$24</c:f>
              <c:numCache>
                <c:formatCode>General</c:formatCode>
                <c:ptCount val="3"/>
                <c:pt idx="0">
                  <c:v>6.9</c:v>
                </c:pt>
                <c:pt idx="1">
                  <c:v>6.7</c:v>
                </c:pt>
                <c:pt idx="2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331392"/>
        <c:axId val="135179072"/>
      </c:radarChart>
      <c:catAx>
        <c:axId val="13433139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35179072"/>
        <c:crosses val="autoZero"/>
        <c:auto val="1"/>
        <c:lblAlgn val="ctr"/>
        <c:lblOffset val="100"/>
        <c:noMultiLvlLbl val="0"/>
      </c:catAx>
      <c:valAx>
        <c:axId val="135179072"/>
        <c:scaling>
          <c:orientation val="minMax"/>
          <c:max val="8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343313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it-IT"/>
              <a:t>PROVA DI MATEMATICA:</a:t>
            </a:r>
          </a:p>
          <a:p>
            <a:pPr algn="ctr">
              <a:defRPr/>
            </a:pPr>
            <a:r>
              <a:rPr lang="it-IT"/>
              <a:t>confronto esiti prove INVALSI e voti scrutini</a:t>
            </a: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'MAt invalsi-scrutini'!$A$38</c:f>
              <c:strCache>
                <c:ptCount val="1"/>
                <c:pt idx="0">
                  <c:v>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'MAt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'MAt invalsi-scrutini'!$B$38:$D$38</c:f>
              <c:numCache>
                <c:formatCode>General</c:formatCode>
                <c:ptCount val="3"/>
                <c:pt idx="0">
                  <c:v>7.8</c:v>
                </c:pt>
                <c:pt idx="1">
                  <c:v>6.9</c:v>
                </c:pt>
                <c:pt idx="2">
                  <c:v>7.4</c:v>
                </c:pt>
              </c:numCache>
            </c:numRef>
          </c:val>
        </c:ser>
        <c:ser>
          <c:idx val="1"/>
          <c:order val="1"/>
          <c:tx>
            <c:strRef>
              <c:f>'MAt invalsi-scrutini'!$A$39</c:f>
              <c:strCache>
                <c:ptCount val="1"/>
                <c:pt idx="0">
                  <c:v>Invalsi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'MAt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'MAt invalsi-scrutini'!$B$39:$D$39</c:f>
              <c:numCache>
                <c:formatCode>General</c:formatCode>
                <c:ptCount val="3"/>
                <c:pt idx="0">
                  <c:v>7.6</c:v>
                </c:pt>
                <c:pt idx="1">
                  <c:v>7.6</c:v>
                </c:pt>
                <c:pt idx="2">
                  <c:v>7.4</c:v>
                </c:pt>
              </c:numCache>
            </c:numRef>
          </c:val>
        </c:ser>
        <c:ser>
          <c:idx val="2"/>
          <c:order val="2"/>
          <c:tx>
            <c:strRef>
              <c:f>'MAt invalsi-scrutini'!$A$40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'MAt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'MAt invalsi-scrutini'!$B$40:$D$40</c:f>
              <c:numCache>
                <c:formatCode>General</c:formatCode>
                <c:ptCount val="3"/>
                <c:pt idx="0">
                  <c:v>7.7</c:v>
                </c:pt>
                <c:pt idx="1">
                  <c:v>7.1</c:v>
                </c:pt>
                <c:pt idx="2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967744"/>
        <c:axId val="135181376"/>
      </c:radarChart>
      <c:catAx>
        <c:axId val="18396774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35181376"/>
        <c:crosses val="autoZero"/>
        <c:auto val="1"/>
        <c:lblAlgn val="ctr"/>
        <c:lblOffset val="100"/>
        <c:noMultiLvlLbl val="0"/>
      </c:catAx>
      <c:valAx>
        <c:axId val="135181376"/>
        <c:scaling>
          <c:orientation val="minMax"/>
          <c:max val="8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1839677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latin typeface="Garamond" panose="02020404030301010803" pitchFamily="18" charset="0"/>
              </a:defRPr>
            </a:pPr>
            <a:r>
              <a:rPr lang="it-IT" sz="1800" b="1" i="0" baseline="0">
                <a:effectLst/>
                <a:latin typeface="Garamond" panose="02020404030301010803" pitchFamily="18" charset="0"/>
              </a:rPr>
              <a:t>PROVE DI INGLESE:</a:t>
            </a:r>
            <a:endParaRPr lang="it-IT">
              <a:effectLst/>
              <a:latin typeface="Garamond" panose="02020404030301010803" pitchFamily="18" charset="0"/>
            </a:endParaRPr>
          </a:p>
          <a:p>
            <a:pPr algn="ctr">
              <a:defRPr>
                <a:latin typeface="Garamond" panose="02020404030301010803" pitchFamily="18" charset="0"/>
              </a:defRPr>
            </a:pPr>
            <a:r>
              <a:rPr lang="it-IT" sz="1800" b="1" i="0" baseline="0">
                <a:effectLst/>
                <a:latin typeface="Garamond" panose="02020404030301010803" pitchFamily="18" charset="0"/>
              </a:rPr>
              <a:t>confronto esiti prove INVALSI (READING-LISTENINING) e voti scrutini</a:t>
            </a:r>
            <a:endParaRPr lang="it-IT">
              <a:effectLst/>
              <a:latin typeface="Garamond" panose="02020404030301010803" pitchFamily="18" charset="0"/>
            </a:endParaRP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'ING invalsi-scrutini'!$A$3</c:f>
              <c:strCache>
                <c:ptCount val="1"/>
                <c:pt idx="0">
                  <c:v>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'ING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'ING invalsi-scrutini'!$B$3:$F$3</c:f>
              <c:numCache>
                <c:formatCode>General</c:formatCode>
                <c:ptCount val="5"/>
                <c:pt idx="0">
                  <c:v>7.8</c:v>
                </c:pt>
                <c:pt idx="1">
                  <c:v>7.3</c:v>
                </c:pt>
                <c:pt idx="2">
                  <c:v>6.6</c:v>
                </c:pt>
                <c:pt idx="3">
                  <c:v>7.2</c:v>
                </c:pt>
                <c:pt idx="4">
                  <c:v>7.1</c:v>
                </c:pt>
              </c:numCache>
            </c:numRef>
          </c:val>
        </c:ser>
        <c:ser>
          <c:idx val="1"/>
          <c:order val="1"/>
          <c:tx>
            <c:strRef>
              <c:f>'ING invalsi-scrutini'!$A$4</c:f>
              <c:strCache>
                <c:ptCount val="1"/>
                <c:pt idx="0">
                  <c:v>Invalsi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'ING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'ING invalsi-scrutini'!$B$4:$F$4</c:f>
              <c:numCache>
                <c:formatCode>0.0</c:formatCode>
                <c:ptCount val="5"/>
                <c:pt idx="0">
                  <c:v>9</c:v>
                </c:pt>
                <c:pt idx="1">
                  <c:v>8.6</c:v>
                </c:pt>
                <c:pt idx="2">
                  <c:v>8.8000000000000007</c:v>
                </c:pt>
                <c:pt idx="3">
                  <c:v>8.5</c:v>
                </c:pt>
                <c:pt idx="4" formatCode="General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'ING invalsi-scrutini'!$A$5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'ING invalsi-scrutini'!$B$2:$F$2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 </c:v>
                </c:pt>
                <c:pt idx="4">
                  <c:v>3H</c:v>
                </c:pt>
              </c:strCache>
            </c:strRef>
          </c:cat>
          <c:val>
            <c:numRef>
              <c:f>'ING invalsi-scrutini'!$B$5:$F$5</c:f>
              <c:numCache>
                <c:formatCode>General</c:formatCode>
                <c:ptCount val="5"/>
                <c:pt idx="0">
                  <c:v>8</c:v>
                </c:pt>
                <c:pt idx="1">
                  <c:v>7.2</c:v>
                </c:pt>
                <c:pt idx="2">
                  <c:v>6.8</c:v>
                </c:pt>
                <c:pt idx="3">
                  <c:v>7.1</c:v>
                </c:pt>
                <c:pt idx="4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969280"/>
        <c:axId val="135183680"/>
      </c:radarChart>
      <c:catAx>
        <c:axId val="1839692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Garamond" panose="02020404030301010803" pitchFamily="18" charset="0"/>
              </a:defRPr>
            </a:pPr>
            <a:endParaRPr lang="it-IT"/>
          </a:p>
        </c:txPr>
        <c:crossAx val="135183680"/>
        <c:crosses val="autoZero"/>
        <c:auto val="1"/>
        <c:lblAlgn val="ctr"/>
        <c:lblOffset val="100"/>
        <c:noMultiLvlLbl val="0"/>
      </c:catAx>
      <c:valAx>
        <c:axId val="135183680"/>
        <c:scaling>
          <c:orientation val="minMax"/>
          <c:max val="9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>
                <a:latin typeface="Garamond" panose="02020404030301010803" pitchFamily="18" charset="0"/>
              </a:defRPr>
            </a:pPr>
            <a:endParaRPr lang="it-IT"/>
          </a:p>
        </c:txPr>
        <c:crossAx val="1839692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latin typeface="Garamond" panose="02020404030301010803" pitchFamily="18" charset="0"/>
              </a:defRPr>
            </a:pPr>
            <a:r>
              <a:rPr lang="it-IT" sz="1800" b="1" i="0" baseline="0">
                <a:effectLst/>
                <a:latin typeface="Garamond" panose="02020404030301010803" pitchFamily="18" charset="0"/>
              </a:rPr>
              <a:t>PROVE DI INGLESE:</a:t>
            </a:r>
            <a:endParaRPr lang="it-IT">
              <a:effectLst/>
              <a:latin typeface="Garamond" panose="02020404030301010803" pitchFamily="18" charset="0"/>
            </a:endParaRPr>
          </a:p>
          <a:p>
            <a:pPr algn="ctr">
              <a:defRPr>
                <a:latin typeface="Garamond" panose="02020404030301010803" pitchFamily="18" charset="0"/>
              </a:defRPr>
            </a:pPr>
            <a:r>
              <a:rPr lang="it-IT" sz="1800" b="1" i="0" baseline="0">
                <a:effectLst/>
                <a:latin typeface="Garamond" panose="02020404030301010803" pitchFamily="18" charset="0"/>
              </a:rPr>
              <a:t>confronto esiti prove INVALSI (READING-LISTENINING) e voti scrutini</a:t>
            </a:r>
            <a:endParaRPr lang="it-IT">
              <a:effectLst/>
              <a:latin typeface="Garamond" panose="02020404030301010803" pitchFamily="18" charset="0"/>
            </a:endParaRP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'ING invalsi-scrutini'!$A$22</c:f>
              <c:strCache>
                <c:ptCount val="1"/>
                <c:pt idx="0">
                  <c:v>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'ING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'ING invalsi-scrutini'!$B$22:$D$22</c:f>
              <c:numCache>
                <c:formatCode>General</c:formatCode>
                <c:ptCount val="3"/>
                <c:pt idx="0">
                  <c:v>6.8</c:v>
                </c:pt>
                <c:pt idx="1">
                  <c:v>6.9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'ING invalsi-scrutini'!$A$23</c:f>
              <c:strCache>
                <c:ptCount val="1"/>
                <c:pt idx="0">
                  <c:v>Invalsi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'ING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'ING invalsi-scrutini'!$B$23:$D$23</c:f>
              <c:numCache>
                <c:formatCode>0.0</c:formatCode>
                <c:ptCount val="3"/>
                <c:pt idx="0">
                  <c:v>8.6999999999999993</c:v>
                </c:pt>
                <c:pt idx="1">
                  <c:v>8.8000000000000007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'ING invalsi-scrutini'!$A$24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'ING invalsi-scrutini'!$B$21:$D$21</c:f>
              <c:strCache>
                <c:ptCount val="3"/>
                <c:pt idx="0">
                  <c:v>3E</c:v>
                </c:pt>
                <c:pt idx="1">
                  <c:v>3F</c:v>
                </c:pt>
                <c:pt idx="2">
                  <c:v>3G</c:v>
                </c:pt>
              </c:strCache>
            </c:strRef>
          </c:cat>
          <c:val>
            <c:numRef>
              <c:f>'ING invalsi-scrutini'!$B$24:$D$24</c:f>
              <c:numCache>
                <c:formatCode>General</c:formatCode>
                <c:ptCount val="3"/>
                <c:pt idx="0">
                  <c:v>6.8</c:v>
                </c:pt>
                <c:pt idx="1">
                  <c:v>7.1</c:v>
                </c:pt>
                <c:pt idx="2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787520"/>
        <c:axId val="183461568"/>
      </c:radarChart>
      <c:catAx>
        <c:axId val="18378752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Garamond" panose="02020404030301010803" pitchFamily="18" charset="0"/>
              </a:defRPr>
            </a:pPr>
            <a:endParaRPr lang="it-IT"/>
          </a:p>
        </c:txPr>
        <c:crossAx val="183461568"/>
        <c:crosses val="autoZero"/>
        <c:auto val="1"/>
        <c:lblAlgn val="ctr"/>
        <c:lblOffset val="100"/>
        <c:noMultiLvlLbl val="0"/>
      </c:catAx>
      <c:valAx>
        <c:axId val="183461568"/>
        <c:scaling>
          <c:orientation val="minMax"/>
          <c:max val="9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>
                <a:latin typeface="Garamond" panose="02020404030301010803" pitchFamily="18" charset="0"/>
              </a:defRPr>
            </a:pPr>
            <a:endParaRPr lang="it-IT"/>
          </a:p>
        </c:txPr>
        <c:crossAx val="1837875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latin typeface="Garamond" panose="02020404030301010803" pitchFamily="18" charset="0"/>
              </a:defRPr>
            </a:pPr>
            <a:r>
              <a:rPr lang="it-IT" sz="1800" b="1" i="0" baseline="0" dirty="0">
                <a:effectLst/>
                <a:latin typeface="Garamond" panose="02020404030301010803" pitchFamily="18" charset="0"/>
              </a:rPr>
              <a:t>PROVE DI INGLESE:</a:t>
            </a:r>
            <a:endParaRPr lang="it-IT" dirty="0">
              <a:effectLst/>
              <a:latin typeface="Garamond" panose="02020404030301010803" pitchFamily="18" charset="0"/>
            </a:endParaRPr>
          </a:p>
          <a:p>
            <a:pPr algn="ctr">
              <a:defRPr>
                <a:latin typeface="Garamond" panose="02020404030301010803" pitchFamily="18" charset="0"/>
              </a:defRPr>
            </a:pPr>
            <a:r>
              <a:rPr lang="it-IT" sz="1800" b="1" i="0" baseline="0" dirty="0">
                <a:effectLst/>
                <a:latin typeface="Garamond" panose="02020404030301010803" pitchFamily="18" charset="0"/>
              </a:rPr>
              <a:t>confronto esiti prove INVALSI (READING-LISTENINING) e voti scrutini</a:t>
            </a:r>
            <a:endParaRPr lang="it-IT" dirty="0">
              <a:effectLst/>
              <a:latin typeface="Garamond" panose="02020404030301010803" pitchFamily="18" charset="0"/>
            </a:endParaRP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'ING invalsi-scrutini'!$A$38</c:f>
              <c:strCache>
                <c:ptCount val="1"/>
                <c:pt idx="0">
                  <c:v>I quad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'ING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'ING invalsi-scrutini'!$B$38:$D$38</c:f>
              <c:numCache>
                <c:formatCode>General</c:formatCode>
                <c:ptCount val="3"/>
                <c:pt idx="0">
                  <c:v>7.2</c:v>
                </c:pt>
                <c:pt idx="1">
                  <c:v>6.9</c:v>
                </c:pt>
                <c:pt idx="2">
                  <c:v>7.2</c:v>
                </c:pt>
              </c:numCache>
            </c:numRef>
          </c:val>
        </c:ser>
        <c:ser>
          <c:idx val="1"/>
          <c:order val="1"/>
          <c:tx>
            <c:strRef>
              <c:f>'ING invalsi-scrutini'!$A$39</c:f>
              <c:strCache>
                <c:ptCount val="1"/>
                <c:pt idx="0">
                  <c:v>Invalsi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'ING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'ING invalsi-scrutini'!$B$39:$D$39</c:f>
              <c:numCache>
                <c:formatCode>0.0</c:formatCode>
                <c:ptCount val="3"/>
                <c:pt idx="0">
                  <c:v>8.9</c:v>
                </c:pt>
                <c:pt idx="1">
                  <c:v>8.6</c:v>
                </c:pt>
                <c:pt idx="2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'ING invalsi-scrutini'!$A$40</c:f>
              <c:strCache>
                <c:ptCount val="1"/>
                <c:pt idx="0">
                  <c:v>II quad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'ING invalsi-scrutini'!$B$37:$D$37</c:f>
              <c:strCache>
                <c:ptCount val="3"/>
                <c:pt idx="0">
                  <c:v>3ASA</c:v>
                </c:pt>
                <c:pt idx="1">
                  <c:v>3BSA</c:v>
                </c:pt>
                <c:pt idx="2">
                  <c:v>3CSA</c:v>
                </c:pt>
              </c:strCache>
            </c:strRef>
          </c:cat>
          <c:val>
            <c:numRef>
              <c:f>'ING invalsi-scrutini'!$B$40:$D$40</c:f>
              <c:numCache>
                <c:formatCode>General</c:formatCode>
                <c:ptCount val="3"/>
                <c:pt idx="0">
                  <c:v>7.4</c:v>
                </c:pt>
                <c:pt idx="1">
                  <c:v>6.9</c:v>
                </c:pt>
                <c:pt idx="2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790080"/>
        <c:axId val="183463872"/>
      </c:radarChart>
      <c:catAx>
        <c:axId val="1837900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Garamond" panose="02020404030301010803" pitchFamily="18" charset="0"/>
              </a:defRPr>
            </a:pPr>
            <a:endParaRPr lang="it-IT"/>
          </a:p>
        </c:txPr>
        <c:crossAx val="183463872"/>
        <c:crosses val="autoZero"/>
        <c:auto val="1"/>
        <c:lblAlgn val="ctr"/>
        <c:lblOffset val="100"/>
        <c:noMultiLvlLbl val="0"/>
      </c:catAx>
      <c:valAx>
        <c:axId val="183463872"/>
        <c:scaling>
          <c:orientation val="minMax"/>
          <c:max val="9"/>
          <c:min val="5.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800">
                <a:latin typeface="Garamond" panose="02020404030301010803" pitchFamily="18" charset="0"/>
              </a:defRPr>
            </a:pPr>
            <a:endParaRPr lang="it-IT"/>
          </a:p>
        </c:txPr>
        <c:crossAx val="1837900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it-IT" sz="2400" dirty="0"/>
              <a:t>Andamento esiti anni </a:t>
            </a:r>
            <a:r>
              <a:rPr lang="it-IT" sz="2400" dirty="0" smtClean="0"/>
              <a:t>precedenti</a:t>
            </a:r>
            <a:endParaRPr lang="it-IT" sz="24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'Andamento anni precedenti'!$A$2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'Andamento anni precedenti'!$B$1:$C$1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'Andamento anni precedenti'!$B$2:$C$2</c:f>
              <c:numCache>
                <c:formatCode>General</c:formatCode>
                <c:ptCount val="2"/>
                <c:pt idx="0">
                  <c:v>193.7</c:v>
                </c:pt>
                <c:pt idx="1">
                  <c:v>199.1</c:v>
                </c:pt>
              </c:numCache>
            </c:numRef>
          </c:val>
        </c:ser>
        <c:ser>
          <c:idx val="1"/>
          <c:order val="1"/>
          <c:tx>
            <c:strRef>
              <c:f>'Andamento anni precedenti'!$A$3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'Andamento anni precedenti'!$B$1:$C$1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'Andamento anni precedenti'!$B$3:$C$3</c:f>
              <c:numCache>
                <c:formatCode>General</c:formatCode>
                <c:ptCount val="2"/>
                <c:pt idx="0">
                  <c:v>202</c:v>
                </c:pt>
                <c:pt idx="1">
                  <c:v>200.3</c:v>
                </c:pt>
              </c:numCache>
            </c:numRef>
          </c:val>
        </c:ser>
        <c:ser>
          <c:idx val="2"/>
          <c:order val="2"/>
          <c:tx>
            <c:strRef>
              <c:f>'Andamento anni precedenti'!$A$4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'Andamento anni precedenti'!$B$1:$C$1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'Andamento anni precedenti'!$B$4:$C$4</c:f>
              <c:numCache>
                <c:formatCode>General</c:formatCode>
                <c:ptCount val="2"/>
                <c:pt idx="0">
                  <c:v>201.8</c:v>
                </c:pt>
                <c:pt idx="1">
                  <c:v>202.9</c:v>
                </c:pt>
              </c:numCache>
            </c:numRef>
          </c:val>
        </c:ser>
        <c:ser>
          <c:idx val="3"/>
          <c:order val="3"/>
          <c:tx>
            <c:strRef>
              <c:f>'Andamento anni precedenti'!$A$5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'Andamento anni precedenti'!$B$1:$C$1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'Andamento anni precedenti'!$B$5:$C$5</c:f>
              <c:numCache>
                <c:formatCode>General</c:formatCode>
                <c:ptCount val="2"/>
                <c:pt idx="0">
                  <c:v>212</c:v>
                </c:pt>
                <c:pt idx="1">
                  <c:v>209.4</c:v>
                </c:pt>
              </c:numCache>
            </c:numRef>
          </c:val>
        </c:ser>
        <c:ser>
          <c:idx val="4"/>
          <c:order val="4"/>
          <c:tx>
            <c:strRef>
              <c:f>'Andamento anni precedenti'!$A$6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'Andamento anni precedenti'!$B$1:$C$1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'Andamento anni precedenti'!$B$6:$C$6</c:f>
              <c:numCache>
                <c:formatCode>General</c:formatCode>
                <c:ptCount val="2"/>
                <c:pt idx="0">
                  <c:v>205.8</c:v>
                </c:pt>
                <c:pt idx="1">
                  <c:v>206.5</c:v>
                </c:pt>
              </c:numCache>
            </c:numRef>
          </c:val>
        </c:ser>
        <c:ser>
          <c:idx val="5"/>
          <c:order val="5"/>
          <c:tx>
            <c:strRef>
              <c:f>'Andamento anni precedenti'!$A$7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'Andamento anni precedenti'!$B$1:$C$1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'Andamento anni precedenti'!$B$7:$C$7</c:f>
              <c:numCache>
                <c:formatCode>General</c:formatCode>
                <c:ptCount val="2"/>
                <c:pt idx="0">
                  <c:v>202.6</c:v>
                </c:pt>
                <c:pt idx="1">
                  <c:v>199.3</c:v>
                </c:pt>
              </c:numCache>
            </c:numRef>
          </c:val>
        </c:ser>
        <c:ser>
          <c:idx val="6"/>
          <c:order val="6"/>
          <c:tx>
            <c:strRef>
              <c:f>'Andamento anni precedenti'!$A$8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'Andamento anni precedenti'!$B$1:$C$1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'Andamento anni precedenti'!$B$8:$C$8</c:f>
              <c:numCache>
                <c:formatCode>General</c:formatCode>
                <c:ptCount val="2"/>
                <c:pt idx="0">
                  <c:v>201.2</c:v>
                </c:pt>
                <c:pt idx="1">
                  <c:v>200.8</c:v>
                </c:pt>
              </c:numCache>
            </c:numRef>
          </c:val>
        </c:ser>
        <c:ser>
          <c:idx val="7"/>
          <c:order val="7"/>
          <c:tx>
            <c:strRef>
              <c:f>'Andamento anni precedenti'!$A$9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'Andamento anni precedenti'!$B$1:$C$1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'Andamento anni precedenti'!$B$9:$C$9</c:f>
              <c:numCache>
                <c:formatCode>0.0</c:formatCode>
                <c:ptCount val="2"/>
                <c:pt idx="0">
                  <c:v>203.4</c:v>
                </c:pt>
                <c:pt idx="1">
                  <c:v>204.8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970816"/>
        <c:axId val="183465600"/>
      </c:barChart>
      <c:catAx>
        <c:axId val="18397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83465600"/>
        <c:crosses val="autoZero"/>
        <c:auto val="1"/>
        <c:lblAlgn val="ctr"/>
        <c:lblOffset val="100"/>
        <c:noMultiLvlLbl val="0"/>
      </c:catAx>
      <c:valAx>
        <c:axId val="183465600"/>
        <c:scaling>
          <c:orientation val="minMax"/>
          <c:max val="230"/>
          <c:min val="1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839708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>
                <a:latin typeface="Garamond" panose="02020404030301010803" pitchFamily="18" charset="0"/>
              </a:rPr>
              <a:t>ESITI</a:t>
            </a:r>
            <a:r>
              <a:rPr lang="it-IT" baseline="0" dirty="0">
                <a:latin typeface="Garamond" panose="02020404030301010803" pitchFamily="18" charset="0"/>
              </a:rPr>
              <a:t> PROVA DI </a:t>
            </a:r>
            <a:r>
              <a:rPr lang="it-IT" baseline="0" dirty="0" smtClean="0">
                <a:latin typeface="Garamond" panose="02020404030301010803" pitchFamily="18" charset="0"/>
              </a:rPr>
              <a:t>ITALIANO</a:t>
            </a:r>
            <a:endParaRPr lang="it-IT" dirty="0">
              <a:latin typeface="Garamond" panose="02020404030301010803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'Esito Italiano'!$A$2:$A$16</c:f>
              <c:strCache>
                <c:ptCount val="15"/>
                <c:pt idx="0">
                  <c:v>402010560801</c:v>
                </c:pt>
                <c:pt idx="1">
                  <c:v>402010560802</c:v>
                </c:pt>
                <c:pt idx="2">
                  <c:v>402010560803</c:v>
                </c:pt>
                <c:pt idx="3">
                  <c:v>402010560804</c:v>
                </c:pt>
                <c:pt idx="4">
                  <c:v>402010560805</c:v>
                </c:pt>
                <c:pt idx="5">
                  <c:v>402010560806</c:v>
                </c:pt>
                <c:pt idx="6">
                  <c:v>402010560807</c:v>
                </c:pt>
                <c:pt idx="7">
                  <c:v>402010560808</c:v>
                </c:pt>
                <c:pt idx="8">
                  <c:v>402010560809</c:v>
                </c:pt>
                <c:pt idx="9">
                  <c:v>402010560810</c:v>
                </c:pt>
                <c:pt idx="10">
                  <c:v>402010560811</c:v>
                </c:pt>
                <c:pt idx="11">
                  <c:v>ALIC838001</c:v>
                </c:pt>
                <c:pt idx="12">
                  <c:v>Piemonte</c:v>
                </c:pt>
                <c:pt idx="13">
                  <c:v>Nord Ovest</c:v>
                </c:pt>
                <c:pt idx="14">
                  <c:v>Italia</c:v>
                </c:pt>
              </c:strCache>
            </c:strRef>
          </c:cat>
          <c:val>
            <c:numRef>
              <c:f>'Esito Italiano'!$B$2:$B$16</c:f>
              <c:numCache>
                <c:formatCode>0.0</c:formatCode>
                <c:ptCount val="15"/>
                <c:pt idx="0">
                  <c:v>204.3</c:v>
                </c:pt>
                <c:pt idx="1">
                  <c:v>201.7</c:v>
                </c:pt>
                <c:pt idx="2">
                  <c:v>194.3</c:v>
                </c:pt>
                <c:pt idx="3">
                  <c:v>195.5</c:v>
                </c:pt>
                <c:pt idx="4">
                  <c:v>198.7</c:v>
                </c:pt>
                <c:pt idx="5">
                  <c:v>199.4</c:v>
                </c:pt>
                <c:pt idx="6">
                  <c:v>200.7</c:v>
                </c:pt>
                <c:pt idx="7">
                  <c:v>210.7</c:v>
                </c:pt>
                <c:pt idx="8">
                  <c:v>212.9</c:v>
                </c:pt>
                <c:pt idx="9">
                  <c:v>217.3</c:v>
                </c:pt>
                <c:pt idx="10">
                  <c:v>215.2</c:v>
                </c:pt>
                <c:pt idx="11">
                  <c:v>203.4</c:v>
                </c:pt>
                <c:pt idx="12">
                  <c:v>199</c:v>
                </c:pt>
                <c:pt idx="13">
                  <c:v>200.3</c:v>
                </c:pt>
                <c:pt idx="14">
                  <c:v>196.6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89664"/>
        <c:axId val="158318592"/>
      </c:barChart>
      <c:catAx>
        <c:axId val="135089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58318592"/>
        <c:crosses val="autoZero"/>
        <c:auto val="1"/>
        <c:lblAlgn val="ctr"/>
        <c:lblOffset val="100"/>
        <c:noMultiLvlLbl val="0"/>
      </c:catAx>
      <c:valAx>
        <c:axId val="158318592"/>
        <c:scaling>
          <c:orientation val="minMax"/>
          <c:max val="230"/>
          <c:min val="16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35089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>
                <a:latin typeface="Garamond" panose="02020404030301010803" pitchFamily="18" charset="0"/>
              </a:defRPr>
            </a:pPr>
            <a:r>
              <a:rPr lang="it-IT" sz="2400" b="1" i="0" baseline="0" dirty="0">
                <a:effectLst/>
                <a:latin typeface="Garamond" panose="02020404030301010803" pitchFamily="18" charset="0"/>
              </a:rPr>
              <a:t>Andamento esiti anni precedenti </a:t>
            </a:r>
            <a:r>
              <a:rPr lang="it-IT" sz="2400" b="1" i="0" baseline="0" dirty="0" smtClean="0">
                <a:effectLst/>
                <a:latin typeface="Garamond" panose="02020404030301010803" pitchFamily="18" charset="0"/>
              </a:rPr>
              <a:t>Inglese</a:t>
            </a:r>
            <a:endParaRPr lang="it-IT" sz="2400" b="1" dirty="0">
              <a:effectLst/>
              <a:latin typeface="Garamond" panose="02020404030301010803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'Andamento anni precedenti'!$A$23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'Andamento anni precedenti'!$B$22:$C$22</c:f>
              <c:strCache>
                <c:ptCount val="2"/>
                <c:pt idx="0">
                  <c:v>Listening</c:v>
                </c:pt>
                <c:pt idx="1">
                  <c:v>Reading</c:v>
                </c:pt>
              </c:strCache>
            </c:strRef>
          </c:cat>
          <c:val>
            <c:numRef>
              <c:f>'Andamento anni precedenti'!$B$23:$C$23</c:f>
              <c:numCache>
                <c:formatCode>General</c:formatCode>
                <c:ptCount val="2"/>
                <c:pt idx="0">
                  <c:v>218.5</c:v>
                </c:pt>
                <c:pt idx="1">
                  <c:v>215</c:v>
                </c:pt>
              </c:numCache>
            </c:numRef>
          </c:val>
        </c:ser>
        <c:ser>
          <c:idx val="1"/>
          <c:order val="1"/>
          <c:tx>
            <c:strRef>
              <c:f>'Andamento anni precedenti'!$A$24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'Andamento anni precedenti'!$B$22:$C$22</c:f>
              <c:strCache>
                <c:ptCount val="2"/>
                <c:pt idx="0">
                  <c:v>Listening</c:v>
                </c:pt>
                <c:pt idx="1">
                  <c:v>Reading</c:v>
                </c:pt>
              </c:strCache>
            </c:strRef>
          </c:cat>
          <c:val>
            <c:numRef>
              <c:f>'Andamento anni precedenti'!$B$24:$C$24</c:f>
              <c:numCache>
                <c:formatCode>General</c:formatCode>
                <c:ptCount val="2"/>
                <c:pt idx="0">
                  <c:v>215.8</c:v>
                </c:pt>
                <c:pt idx="1">
                  <c:v>217.4</c:v>
                </c:pt>
              </c:numCache>
            </c:numRef>
          </c:val>
        </c:ser>
        <c:ser>
          <c:idx val="2"/>
          <c:order val="2"/>
          <c:tx>
            <c:strRef>
              <c:f>'Andamento anni precedenti'!$A$25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'Andamento anni precedenti'!$B$22:$C$22</c:f>
              <c:strCache>
                <c:ptCount val="2"/>
                <c:pt idx="0">
                  <c:v>Listening</c:v>
                </c:pt>
                <c:pt idx="1">
                  <c:v>Reading</c:v>
                </c:pt>
              </c:strCache>
            </c:strRef>
          </c:cat>
          <c:val>
            <c:numRef>
              <c:f>'Andamento anni precedenti'!$B$25:$C$25</c:f>
              <c:numCache>
                <c:formatCode>General</c:formatCode>
                <c:ptCount val="2"/>
                <c:pt idx="0">
                  <c:v>216.5</c:v>
                </c:pt>
                <c:pt idx="1">
                  <c:v>214</c:v>
                </c:pt>
              </c:numCache>
            </c:numRef>
          </c:val>
        </c:ser>
        <c:ser>
          <c:idx val="3"/>
          <c:order val="3"/>
          <c:tx>
            <c:strRef>
              <c:f>'Andamento anni precedenti'!$A$26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'Andamento anni precedenti'!$B$22:$C$22</c:f>
              <c:strCache>
                <c:ptCount val="2"/>
                <c:pt idx="0">
                  <c:v>Listening</c:v>
                </c:pt>
                <c:pt idx="1">
                  <c:v>Reading</c:v>
                </c:pt>
              </c:strCache>
            </c:strRef>
          </c:cat>
          <c:val>
            <c:numRef>
              <c:f>'Andamento anni precedenti'!$B$26:$C$26</c:f>
              <c:numCache>
                <c:formatCode>General</c:formatCode>
                <c:ptCount val="2"/>
                <c:pt idx="0">
                  <c:v>215.8</c:v>
                </c:pt>
                <c:pt idx="1">
                  <c:v>217.2</c:v>
                </c:pt>
              </c:numCache>
            </c:numRef>
          </c:val>
        </c:ser>
        <c:ser>
          <c:idx val="4"/>
          <c:order val="4"/>
          <c:tx>
            <c:strRef>
              <c:f>'Andamento anni precedenti'!$A$27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'Andamento anni precedenti'!$B$22:$C$22</c:f>
              <c:strCache>
                <c:ptCount val="2"/>
                <c:pt idx="0">
                  <c:v>Listening</c:v>
                </c:pt>
                <c:pt idx="1">
                  <c:v>Reading</c:v>
                </c:pt>
              </c:strCache>
            </c:strRef>
          </c:cat>
          <c:val>
            <c:numRef>
              <c:f>'Andamento anni precedenti'!$B$27:$C$27</c:f>
              <c:numCache>
                <c:formatCode>0.0</c:formatCode>
                <c:ptCount val="2"/>
                <c:pt idx="0">
                  <c:v>225.5</c:v>
                </c:pt>
                <c:pt idx="1">
                  <c:v>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26496"/>
        <c:axId val="184369152"/>
      </c:barChart>
      <c:catAx>
        <c:axId val="18442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84369152"/>
        <c:crosses val="autoZero"/>
        <c:auto val="1"/>
        <c:lblAlgn val="ctr"/>
        <c:lblOffset val="100"/>
        <c:noMultiLvlLbl val="0"/>
      </c:catAx>
      <c:valAx>
        <c:axId val="184369152"/>
        <c:scaling>
          <c:orientation val="minMax"/>
          <c:max val="230"/>
          <c:min val="1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844264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006999125109358E-2"/>
          <c:y val="2.3481833095769573E-2"/>
          <c:w val="0.93672255030621177"/>
          <c:h val="0.92449523303660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'Indice ECGS'!$B$1</c:f>
              <c:strCache>
                <c:ptCount val="1"/>
                <c:pt idx="0">
                  <c:v>ISTITUTO PAOLO E RITA BORSELLINO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>
                    <a:latin typeface="Garamond" panose="02020404030301010803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'Indice ECGS'!$A$2:$A$6</c:f>
              <c:strCache>
                <c:ptCount val="5"/>
                <c:pt idx="0">
                  <c:v>ITALIANO</c:v>
                </c:pt>
                <c:pt idx="1">
                  <c:v>MATEMATICA</c:v>
                </c:pt>
                <c:pt idx="2">
                  <c:v>INGLESE READING</c:v>
                </c:pt>
                <c:pt idx="3">
                  <c:v>INGLESE RLISTENING</c:v>
                </c:pt>
                <c:pt idx="4">
                  <c:v>ESCS</c:v>
                </c:pt>
              </c:strCache>
            </c:strRef>
          </c:cat>
          <c:val>
            <c:numRef>
              <c:f>'Indice ECGS'!$B$2:$B$6</c:f>
              <c:numCache>
                <c:formatCode>General</c:formatCode>
                <c:ptCount val="5"/>
                <c:pt idx="0">
                  <c:v>5</c:v>
                </c:pt>
                <c:pt idx="1">
                  <c:v>4.8</c:v>
                </c:pt>
                <c:pt idx="2">
                  <c:v>5.8</c:v>
                </c:pt>
                <c:pt idx="3">
                  <c:v>5.4</c:v>
                </c:pt>
                <c:pt idx="4">
                  <c:v>6.3</c:v>
                </c:pt>
              </c:numCache>
            </c:numRef>
          </c:val>
        </c:ser>
        <c:ser>
          <c:idx val="1"/>
          <c:order val="1"/>
          <c:tx>
            <c:strRef>
              <c:f>'Indice ECGS'!$C$1</c:f>
              <c:strCache>
                <c:ptCount val="1"/>
                <c:pt idx="0">
                  <c:v>ITALIA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800">
                    <a:latin typeface="Garamond" panose="02020404030301010803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'Indice ECGS'!$A$2:$A$6</c:f>
              <c:strCache>
                <c:ptCount val="5"/>
                <c:pt idx="0">
                  <c:v>ITALIANO</c:v>
                </c:pt>
                <c:pt idx="1">
                  <c:v>MATEMATICA</c:v>
                </c:pt>
                <c:pt idx="2">
                  <c:v>INGLESE READING</c:v>
                </c:pt>
                <c:pt idx="3">
                  <c:v>INGLESE RLISTENING</c:v>
                </c:pt>
                <c:pt idx="4">
                  <c:v>ESCS</c:v>
                </c:pt>
              </c:strCache>
            </c:strRef>
          </c:cat>
          <c:val>
            <c:numRef>
              <c:f>'Indice ECGS'!$C$2:$C$6</c:f>
              <c:numCache>
                <c:formatCode>General</c:formatCode>
                <c:ptCount val="5"/>
                <c:pt idx="0">
                  <c:v>7.1</c:v>
                </c:pt>
                <c:pt idx="1">
                  <c:v>10</c:v>
                </c:pt>
                <c:pt idx="2">
                  <c:v>9</c:v>
                </c:pt>
                <c:pt idx="3">
                  <c:v>10.7</c:v>
                </c:pt>
                <c:pt idx="4">
                  <c:v>15.7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28544"/>
        <c:axId val="184371456"/>
      </c:barChart>
      <c:catAx>
        <c:axId val="184428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Garamond" panose="02020404030301010803" pitchFamily="18" charset="0"/>
              </a:defRPr>
            </a:pPr>
            <a:endParaRPr lang="it-IT"/>
          </a:p>
        </c:txPr>
        <c:crossAx val="184371456"/>
        <c:crosses val="autoZero"/>
        <c:auto val="1"/>
        <c:lblAlgn val="ctr"/>
        <c:lblOffset val="100"/>
        <c:noMultiLvlLbl val="0"/>
      </c:catAx>
      <c:valAx>
        <c:axId val="18437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Garamond" panose="02020404030301010803" pitchFamily="18" charset="0"/>
              </a:defRPr>
            </a:pPr>
            <a:endParaRPr lang="it-IT"/>
          </a:p>
        </c:txPr>
        <c:crossAx val="18442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828510498687662"/>
          <c:y val="3.3578517064249788E-2"/>
          <c:w val="0.74810378390201226"/>
          <c:h val="7.4688701826103321E-2"/>
        </c:manualLayout>
      </c:layout>
      <c:overlay val="0"/>
      <c:txPr>
        <a:bodyPr/>
        <a:lstStyle/>
        <a:p>
          <a:pPr>
            <a:defRPr sz="18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>
                <a:latin typeface="Garamond" panose="02020404030301010803" pitchFamily="18" charset="0"/>
              </a:rPr>
              <a:t>ESITI</a:t>
            </a:r>
            <a:r>
              <a:rPr lang="it-IT" baseline="0" dirty="0">
                <a:latin typeface="Garamond" panose="02020404030301010803" pitchFamily="18" charset="0"/>
              </a:rPr>
              <a:t> PROVA DI </a:t>
            </a:r>
            <a:r>
              <a:rPr lang="it-IT" baseline="0" dirty="0" smtClean="0">
                <a:latin typeface="Garamond" panose="02020404030301010803" pitchFamily="18" charset="0"/>
              </a:rPr>
              <a:t>MATEMATICA</a:t>
            </a:r>
            <a:endParaRPr lang="it-IT" dirty="0">
              <a:latin typeface="Garamond" panose="02020404030301010803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'Esito Matematica'!$A$2:$A$16</c:f>
              <c:strCache>
                <c:ptCount val="15"/>
                <c:pt idx="0">
                  <c:v>402010560801</c:v>
                </c:pt>
                <c:pt idx="1">
                  <c:v>402010560802</c:v>
                </c:pt>
                <c:pt idx="2">
                  <c:v>402010560803</c:v>
                </c:pt>
                <c:pt idx="3">
                  <c:v>402010560804</c:v>
                </c:pt>
                <c:pt idx="4">
                  <c:v>402010560805</c:v>
                </c:pt>
                <c:pt idx="5">
                  <c:v>402010560806</c:v>
                </c:pt>
                <c:pt idx="6">
                  <c:v>402010560807</c:v>
                </c:pt>
                <c:pt idx="7">
                  <c:v>402010560808</c:v>
                </c:pt>
                <c:pt idx="8">
                  <c:v>402010560809</c:v>
                </c:pt>
                <c:pt idx="9">
                  <c:v>402010560810</c:v>
                </c:pt>
                <c:pt idx="10">
                  <c:v>402010560811</c:v>
                </c:pt>
                <c:pt idx="11">
                  <c:v>ALIC838001</c:v>
                </c:pt>
                <c:pt idx="12">
                  <c:v>Piemonte</c:v>
                </c:pt>
                <c:pt idx="13">
                  <c:v>Nord Ovest</c:v>
                </c:pt>
                <c:pt idx="14">
                  <c:v>Italia</c:v>
                </c:pt>
              </c:strCache>
            </c:strRef>
          </c:cat>
          <c:val>
            <c:numRef>
              <c:f>'Esito Matematica'!$B$2:$B$16</c:f>
              <c:numCache>
                <c:formatCode>0.0</c:formatCode>
                <c:ptCount val="15"/>
                <c:pt idx="0">
                  <c:v>212</c:v>
                </c:pt>
                <c:pt idx="1">
                  <c:v>201.5</c:v>
                </c:pt>
                <c:pt idx="2">
                  <c:v>203.6</c:v>
                </c:pt>
                <c:pt idx="3">
                  <c:v>198.7</c:v>
                </c:pt>
                <c:pt idx="4">
                  <c:v>194.7</c:v>
                </c:pt>
                <c:pt idx="5">
                  <c:v>202.8</c:v>
                </c:pt>
                <c:pt idx="6">
                  <c:v>196.5</c:v>
                </c:pt>
                <c:pt idx="7">
                  <c:v>207.2</c:v>
                </c:pt>
                <c:pt idx="8">
                  <c:v>219</c:v>
                </c:pt>
                <c:pt idx="9">
                  <c:v>219.6</c:v>
                </c:pt>
                <c:pt idx="10">
                  <c:v>208.1</c:v>
                </c:pt>
                <c:pt idx="11">
                  <c:v>204.8</c:v>
                </c:pt>
                <c:pt idx="12">
                  <c:v>198.1</c:v>
                </c:pt>
                <c:pt idx="13">
                  <c:v>200.5</c:v>
                </c:pt>
                <c:pt idx="14">
                  <c:v>193.9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49920"/>
        <c:axId val="158914752"/>
      </c:barChart>
      <c:catAx>
        <c:axId val="135249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58914752"/>
        <c:crosses val="autoZero"/>
        <c:auto val="1"/>
        <c:lblAlgn val="ctr"/>
        <c:lblOffset val="100"/>
        <c:noMultiLvlLbl val="0"/>
      </c:catAx>
      <c:valAx>
        <c:axId val="158914752"/>
        <c:scaling>
          <c:orientation val="minMax"/>
          <c:max val="230"/>
          <c:min val="16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35249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sz="1800" b="1" i="0" baseline="0" dirty="0">
                <a:effectLst/>
                <a:latin typeface="Garamond" panose="02020404030301010803" pitchFamily="18" charset="0"/>
              </a:rPr>
              <a:t>ESITI PROVA DI INGLESE </a:t>
            </a:r>
            <a:r>
              <a:rPr lang="it-IT" sz="1800" b="1" i="0" baseline="0" dirty="0" smtClean="0">
                <a:effectLst/>
                <a:latin typeface="Garamond" panose="02020404030301010803" pitchFamily="18" charset="0"/>
              </a:rPr>
              <a:t>– READING</a:t>
            </a:r>
            <a:endParaRPr lang="it-IT" dirty="0">
              <a:effectLst/>
              <a:latin typeface="Garamond" panose="02020404030301010803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'Esito Inglese reading'!$A$2:$A$16</c:f>
              <c:strCache>
                <c:ptCount val="15"/>
                <c:pt idx="0">
                  <c:v>402010560801</c:v>
                </c:pt>
                <c:pt idx="1">
                  <c:v>402010560802</c:v>
                </c:pt>
                <c:pt idx="2">
                  <c:v>402010560803</c:v>
                </c:pt>
                <c:pt idx="3">
                  <c:v>402010560804</c:v>
                </c:pt>
                <c:pt idx="4">
                  <c:v>402010560805</c:v>
                </c:pt>
                <c:pt idx="5">
                  <c:v>402010560806</c:v>
                </c:pt>
                <c:pt idx="6">
                  <c:v>402010560807</c:v>
                </c:pt>
                <c:pt idx="7">
                  <c:v>402010560808</c:v>
                </c:pt>
                <c:pt idx="8">
                  <c:v>402010560809</c:v>
                </c:pt>
                <c:pt idx="9">
                  <c:v>402010560810</c:v>
                </c:pt>
                <c:pt idx="10">
                  <c:v>402010560811</c:v>
                </c:pt>
                <c:pt idx="11">
                  <c:v>ALIC838001</c:v>
                </c:pt>
                <c:pt idx="12">
                  <c:v>Piemonte</c:v>
                </c:pt>
                <c:pt idx="13">
                  <c:v>Nord Ovest</c:v>
                </c:pt>
                <c:pt idx="14">
                  <c:v>Italia</c:v>
                </c:pt>
              </c:strCache>
            </c:strRef>
          </c:cat>
          <c:val>
            <c:numRef>
              <c:f>'Esito Inglese reading'!$B$2:$B$16</c:f>
              <c:numCache>
                <c:formatCode>General</c:formatCode>
                <c:ptCount val="15"/>
                <c:pt idx="0">
                  <c:v>239.7</c:v>
                </c:pt>
                <c:pt idx="1">
                  <c:v>225.5</c:v>
                </c:pt>
                <c:pt idx="2">
                  <c:v>218.1</c:v>
                </c:pt>
                <c:pt idx="3">
                  <c:v>214.7</c:v>
                </c:pt>
                <c:pt idx="4">
                  <c:v>215.5</c:v>
                </c:pt>
                <c:pt idx="5">
                  <c:v>233.2</c:v>
                </c:pt>
                <c:pt idx="6">
                  <c:v>231.6</c:v>
                </c:pt>
                <c:pt idx="7">
                  <c:v>225.4</c:v>
                </c:pt>
                <c:pt idx="8">
                  <c:v>222.6</c:v>
                </c:pt>
                <c:pt idx="9">
                  <c:v>223.9</c:v>
                </c:pt>
                <c:pt idx="10">
                  <c:v>234.8</c:v>
                </c:pt>
                <c:pt idx="11">
                  <c:v>225.5</c:v>
                </c:pt>
                <c:pt idx="12">
                  <c:v>211.9</c:v>
                </c:pt>
                <c:pt idx="13">
                  <c:v>215.7</c:v>
                </c:pt>
                <c:pt idx="14">
                  <c:v>209.9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52480"/>
        <c:axId val="158323200"/>
      </c:barChart>
      <c:catAx>
        <c:axId val="135252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58323200"/>
        <c:crosses val="autoZero"/>
        <c:auto val="1"/>
        <c:lblAlgn val="ctr"/>
        <c:lblOffset val="100"/>
        <c:noMultiLvlLbl val="0"/>
      </c:catAx>
      <c:valAx>
        <c:axId val="158323200"/>
        <c:scaling>
          <c:orientation val="minMax"/>
          <c:max val="250"/>
          <c:min val="1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35252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ESITI PROVA DI INGLESE – LISTENING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'Esito Inglese listening'!$A$2:$A$16</c:f>
              <c:strCache>
                <c:ptCount val="15"/>
                <c:pt idx="0">
                  <c:v>402010560801</c:v>
                </c:pt>
                <c:pt idx="1">
                  <c:v>402010560802</c:v>
                </c:pt>
                <c:pt idx="2">
                  <c:v>402010560803</c:v>
                </c:pt>
                <c:pt idx="3">
                  <c:v>402010560804</c:v>
                </c:pt>
                <c:pt idx="4">
                  <c:v>402010560805</c:v>
                </c:pt>
                <c:pt idx="5">
                  <c:v>402010560806</c:v>
                </c:pt>
                <c:pt idx="6">
                  <c:v>402010560807</c:v>
                </c:pt>
                <c:pt idx="7">
                  <c:v>402010560808</c:v>
                </c:pt>
                <c:pt idx="8">
                  <c:v>402010560809</c:v>
                </c:pt>
                <c:pt idx="9">
                  <c:v>402010560810</c:v>
                </c:pt>
                <c:pt idx="10">
                  <c:v>402010560811</c:v>
                </c:pt>
                <c:pt idx="11">
                  <c:v>ALIC838001</c:v>
                </c:pt>
                <c:pt idx="12">
                  <c:v>Piemonte</c:v>
                </c:pt>
                <c:pt idx="13">
                  <c:v>Nord Ovest</c:v>
                </c:pt>
                <c:pt idx="14">
                  <c:v>Italia</c:v>
                </c:pt>
              </c:strCache>
            </c:strRef>
          </c:cat>
          <c:val>
            <c:numRef>
              <c:f>'Esito Inglese listening'!$B$2:$B$16</c:f>
              <c:numCache>
                <c:formatCode>0.0</c:formatCode>
                <c:ptCount val="15"/>
                <c:pt idx="0">
                  <c:v>241.3</c:v>
                </c:pt>
                <c:pt idx="1">
                  <c:v>229.9</c:v>
                </c:pt>
                <c:pt idx="2">
                  <c:v>218.7</c:v>
                </c:pt>
                <c:pt idx="3">
                  <c:v>222.6</c:v>
                </c:pt>
                <c:pt idx="4">
                  <c:v>220.2</c:v>
                </c:pt>
                <c:pt idx="5">
                  <c:v>233.8</c:v>
                </c:pt>
                <c:pt idx="6">
                  <c:v>241.4</c:v>
                </c:pt>
                <c:pt idx="7">
                  <c:v>229.1</c:v>
                </c:pt>
                <c:pt idx="8">
                  <c:v>230.4</c:v>
                </c:pt>
                <c:pt idx="9">
                  <c:v>224.3</c:v>
                </c:pt>
                <c:pt idx="10">
                  <c:v>230.4</c:v>
                </c:pt>
                <c:pt idx="11">
                  <c:v>229</c:v>
                </c:pt>
                <c:pt idx="12" formatCode="General">
                  <c:v>213</c:v>
                </c:pt>
                <c:pt idx="13" formatCode="General">
                  <c:v>217.7</c:v>
                </c:pt>
                <c:pt idx="14" formatCode="General">
                  <c:v>209.2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121408"/>
        <c:axId val="158325504"/>
      </c:barChart>
      <c:catAx>
        <c:axId val="183121408"/>
        <c:scaling>
          <c:orientation val="minMax"/>
        </c:scaling>
        <c:delete val="0"/>
        <c:axPos val="b"/>
        <c:majorTickMark val="out"/>
        <c:minorTickMark val="none"/>
        <c:tickLblPos val="nextTo"/>
        <c:crossAx val="158325504"/>
        <c:crosses val="autoZero"/>
        <c:auto val="1"/>
        <c:lblAlgn val="ctr"/>
        <c:lblOffset val="100"/>
        <c:noMultiLvlLbl val="0"/>
      </c:catAx>
      <c:valAx>
        <c:axId val="158325504"/>
        <c:scaling>
          <c:orientation val="minMax"/>
          <c:max val="250"/>
          <c:min val="16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8312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'Esito alunni stranieri di I gen'!$A$22</c:f>
              <c:strCache>
                <c:ptCount val="1"/>
                <c:pt idx="0">
                  <c:v>ALIC838001</c:v>
                </c:pt>
              </c:strCache>
            </c:strRef>
          </c:tx>
          <c:invertIfNegative val="0"/>
          <c:cat>
            <c:strRef>
              <c:f>'Esito alunni stranieri di I gen'!$B$21:$D$21</c:f>
              <c:strCache>
                <c:ptCount val="3"/>
                <c:pt idx="0">
                  <c:v>% studenti
a livello 1-2</c:v>
                </c:pt>
                <c:pt idx="1">
                  <c:v>% studenti
a livello 3</c:v>
                </c:pt>
                <c:pt idx="2">
                  <c:v>% studenti
a livello 4-5</c:v>
                </c:pt>
              </c:strCache>
            </c:strRef>
          </c:cat>
          <c:val>
            <c:numRef>
              <c:f>'Esito alunni stranieri di I gen'!$B$22:$D$22</c:f>
              <c:numCache>
                <c:formatCode>0.0</c:formatCode>
                <c:ptCount val="3"/>
                <c:pt idx="0">
                  <c:v>0.58350000000000002</c:v>
                </c:pt>
                <c:pt idx="1">
                  <c:v>0.33300000000000002</c:v>
                </c:pt>
                <c:pt idx="2">
                  <c:v>8.3500000000000005E-2</c:v>
                </c:pt>
              </c:numCache>
            </c:numRef>
          </c:val>
        </c:ser>
        <c:ser>
          <c:idx val="1"/>
          <c:order val="1"/>
          <c:tx>
            <c:strRef>
              <c:f>'Esito alunni stranieri di I gen'!$A$23</c:f>
              <c:strCache>
                <c:ptCount val="1"/>
                <c:pt idx="0">
                  <c:v>Piemonte</c:v>
                </c:pt>
              </c:strCache>
            </c:strRef>
          </c:tx>
          <c:invertIfNegative val="0"/>
          <c:cat>
            <c:strRef>
              <c:f>'Esito alunni stranieri di I gen'!$B$21:$D$21</c:f>
              <c:strCache>
                <c:ptCount val="3"/>
                <c:pt idx="0">
                  <c:v>% studenti
a livello 1-2</c:v>
                </c:pt>
                <c:pt idx="1">
                  <c:v>% studenti
a livello 3</c:v>
                </c:pt>
                <c:pt idx="2">
                  <c:v>% studenti
a livello 4-5</c:v>
                </c:pt>
              </c:strCache>
            </c:strRef>
          </c:cat>
          <c:val>
            <c:numRef>
              <c:f>'Esito alunni stranieri di I gen'!$B$23:$D$23</c:f>
              <c:numCache>
                <c:formatCode>0.0</c:formatCode>
                <c:ptCount val="3"/>
                <c:pt idx="0">
                  <c:v>0.64149999999999996</c:v>
                </c:pt>
                <c:pt idx="1">
                  <c:v>0.22249999999999998</c:v>
                </c:pt>
                <c:pt idx="2">
                  <c:v>0.13599999999999998</c:v>
                </c:pt>
              </c:numCache>
            </c:numRef>
          </c:val>
        </c:ser>
        <c:ser>
          <c:idx val="2"/>
          <c:order val="2"/>
          <c:tx>
            <c:strRef>
              <c:f>'Esito alunni stranieri di I gen'!$A$24</c:f>
              <c:strCache>
                <c:ptCount val="1"/>
                <c:pt idx="0">
                  <c:v>Nord ovest</c:v>
                </c:pt>
              </c:strCache>
            </c:strRef>
          </c:tx>
          <c:invertIfNegative val="0"/>
          <c:cat>
            <c:strRef>
              <c:f>'Esito alunni stranieri di I gen'!$B$21:$D$21</c:f>
              <c:strCache>
                <c:ptCount val="3"/>
                <c:pt idx="0">
                  <c:v>% studenti
a livello 1-2</c:v>
                </c:pt>
                <c:pt idx="1">
                  <c:v>% studenti
a livello 3</c:v>
                </c:pt>
                <c:pt idx="2">
                  <c:v>% studenti
a livello 4-5</c:v>
                </c:pt>
              </c:strCache>
            </c:strRef>
          </c:cat>
          <c:val>
            <c:numRef>
              <c:f>'Esito alunni stranieri di I gen'!$B$24:$D$24</c:f>
              <c:numCache>
                <c:formatCode>0.0</c:formatCode>
                <c:ptCount val="3"/>
                <c:pt idx="0">
                  <c:v>0.64200000000000002</c:v>
                </c:pt>
                <c:pt idx="1">
                  <c:v>0.22749999999999998</c:v>
                </c:pt>
                <c:pt idx="2">
                  <c:v>0.13100000000000001</c:v>
                </c:pt>
              </c:numCache>
            </c:numRef>
          </c:val>
        </c:ser>
        <c:ser>
          <c:idx val="3"/>
          <c:order val="3"/>
          <c:tx>
            <c:strRef>
              <c:f>'Esito alunni stranieri di I gen'!$A$25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strRef>
              <c:f>'Esito alunni stranieri di I gen'!$B$21:$D$21</c:f>
              <c:strCache>
                <c:ptCount val="3"/>
                <c:pt idx="0">
                  <c:v>% studenti
a livello 1-2</c:v>
                </c:pt>
                <c:pt idx="1">
                  <c:v>% studenti
a livello 3</c:v>
                </c:pt>
                <c:pt idx="2">
                  <c:v>% studenti
a livello 4-5</c:v>
                </c:pt>
              </c:strCache>
            </c:strRef>
          </c:cat>
          <c:val>
            <c:numRef>
              <c:f>'Esito alunni stranieri di I gen'!$B$25:$D$25</c:f>
              <c:numCache>
                <c:formatCode>0.0</c:formatCode>
                <c:ptCount val="3"/>
                <c:pt idx="0">
                  <c:v>0.64700000000000002</c:v>
                </c:pt>
                <c:pt idx="1">
                  <c:v>0.22200000000000003</c:v>
                </c:pt>
                <c:pt idx="2">
                  <c:v>0.1305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194112"/>
        <c:axId val="173605440"/>
      </c:barChart>
      <c:catAx>
        <c:axId val="183194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73605440"/>
        <c:crosses val="autoZero"/>
        <c:auto val="1"/>
        <c:lblAlgn val="ctr"/>
        <c:lblOffset val="100"/>
        <c:noMultiLvlLbl val="0"/>
      </c:catAx>
      <c:valAx>
        <c:axId val="173605440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83194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'Esito alunni stranieri di I gen'!$A$28</c:f>
              <c:strCache>
                <c:ptCount val="1"/>
                <c:pt idx="0">
                  <c:v>ALIC838001</c:v>
                </c:pt>
              </c:strCache>
            </c:strRef>
          </c:tx>
          <c:invertIfNegative val="0"/>
          <c:cat>
            <c:strRef>
              <c:f>'Esito alunni stranieri di I gen'!$B$27:$D$27</c:f>
              <c:strCache>
                <c:ptCount val="3"/>
                <c:pt idx="0">
                  <c:v>% studenti
a livello 1-2</c:v>
                </c:pt>
                <c:pt idx="1">
                  <c:v>% studenti
a livello 3</c:v>
                </c:pt>
                <c:pt idx="2">
                  <c:v>% studenti
a livello 4-5</c:v>
                </c:pt>
              </c:strCache>
            </c:strRef>
          </c:cat>
          <c:val>
            <c:numRef>
              <c:f>'Esito alunni stranieri di I gen'!$B$28:$D$28</c:f>
              <c:numCache>
                <c:formatCode>0.0</c:formatCode>
                <c:ptCount val="3"/>
                <c:pt idx="0">
                  <c:v>0.41700000000000004</c:v>
                </c:pt>
                <c:pt idx="1">
                  <c:v>0.3125</c:v>
                </c:pt>
                <c:pt idx="2">
                  <c:v>0.27100000000000002</c:v>
                </c:pt>
              </c:numCache>
            </c:numRef>
          </c:val>
        </c:ser>
        <c:ser>
          <c:idx val="1"/>
          <c:order val="1"/>
          <c:tx>
            <c:strRef>
              <c:f>'Esito alunni stranieri di I gen'!$A$29</c:f>
              <c:strCache>
                <c:ptCount val="1"/>
                <c:pt idx="0">
                  <c:v>Piemonte</c:v>
                </c:pt>
              </c:strCache>
            </c:strRef>
          </c:tx>
          <c:invertIfNegative val="0"/>
          <c:cat>
            <c:strRef>
              <c:f>'Esito alunni stranieri di I gen'!$B$27:$D$27</c:f>
              <c:strCache>
                <c:ptCount val="3"/>
                <c:pt idx="0">
                  <c:v>% studenti
a livello 1-2</c:v>
                </c:pt>
                <c:pt idx="1">
                  <c:v>% studenti
a livello 3</c:v>
                </c:pt>
                <c:pt idx="2">
                  <c:v>% studenti
a livello 4-5</c:v>
                </c:pt>
              </c:strCache>
            </c:strRef>
          </c:cat>
          <c:val>
            <c:numRef>
              <c:f>'Esito alunni stranieri di I gen'!$B$29:$D$29</c:f>
              <c:numCache>
                <c:formatCode>0.0</c:formatCode>
                <c:ptCount val="3"/>
                <c:pt idx="0">
                  <c:v>0.58800000000000008</c:v>
                </c:pt>
                <c:pt idx="1">
                  <c:v>0.2225</c:v>
                </c:pt>
                <c:pt idx="2">
                  <c:v>0.1895</c:v>
                </c:pt>
              </c:numCache>
            </c:numRef>
          </c:val>
        </c:ser>
        <c:ser>
          <c:idx val="2"/>
          <c:order val="2"/>
          <c:tx>
            <c:strRef>
              <c:f>'Esito alunni stranieri di I gen'!$A$30</c:f>
              <c:strCache>
                <c:ptCount val="1"/>
                <c:pt idx="0">
                  <c:v>Nord ovest</c:v>
                </c:pt>
              </c:strCache>
            </c:strRef>
          </c:tx>
          <c:invertIfNegative val="0"/>
          <c:cat>
            <c:strRef>
              <c:f>'Esito alunni stranieri di I gen'!$B$27:$D$27</c:f>
              <c:strCache>
                <c:ptCount val="3"/>
                <c:pt idx="0">
                  <c:v>% studenti
a livello 1-2</c:v>
                </c:pt>
                <c:pt idx="1">
                  <c:v>% studenti
a livello 3</c:v>
                </c:pt>
                <c:pt idx="2">
                  <c:v>% studenti
a livello 4-5</c:v>
                </c:pt>
              </c:strCache>
            </c:strRef>
          </c:cat>
          <c:val>
            <c:numRef>
              <c:f>'Esito alunni stranieri di I gen'!$B$30:$D$30</c:f>
              <c:numCache>
                <c:formatCode>0.0</c:formatCode>
                <c:ptCount val="3"/>
                <c:pt idx="0">
                  <c:v>0.58749999999999991</c:v>
                </c:pt>
                <c:pt idx="1">
                  <c:v>0.22500000000000001</c:v>
                </c:pt>
                <c:pt idx="2">
                  <c:v>0.188</c:v>
                </c:pt>
              </c:numCache>
            </c:numRef>
          </c:val>
        </c:ser>
        <c:ser>
          <c:idx val="3"/>
          <c:order val="3"/>
          <c:tx>
            <c:strRef>
              <c:f>'Esito alunni stranieri di I gen'!$A$31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strRef>
              <c:f>'Esito alunni stranieri di I gen'!$B$27:$D$27</c:f>
              <c:strCache>
                <c:ptCount val="3"/>
                <c:pt idx="0">
                  <c:v>% studenti
a livello 1-2</c:v>
                </c:pt>
                <c:pt idx="1">
                  <c:v>% studenti
a livello 3</c:v>
                </c:pt>
                <c:pt idx="2">
                  <c:v>% studenti
a livello 4-5</c:v>
                </c:pt>
              </c:strCache>
            </c:strRef>
          </c:cat>
          <c:val>
            <c:numRef>
              <c:f>'Esito alunni stranieri di I gen'!$B$31:$D$31</c:f>
              <c:numCache>
                <c:formatCode>0.0</c:formatCode>
                <c:ptCount val="3"/>
                <c:pt idx="0">
                  <c:v>0.60050000000000003</c:v>
                </c:pt>
                <c:pt idx="1">
                  <c:v>0.215</c:v>
                </c:pt>
                <c:pt idx="2">
                  <c:v>0.1855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537664"/>
        <c:axId val="173607744"/>
      </c:barChart>
      <c:catAx>
        <c:axId val="183537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73607744"/>
        <c:crosses val="autoZero"/>
        <c:auto val="1"/>
        <c:lblAlgn val="ctr"/>
        <c:lblOffset val="100"/>
        <c:noMultiLvlLbl val="0"/>
      </c:catAx>
      <c:valAx>
        <c:axId val="173607744"/>
        <c:scaling>
          <c:orientation val="minMax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835376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'Strnieri inglese'!$M$23</c:f>
              <c:strCache>
                <c:ptCount val="1"/>
                <c:pt idx="0">
                  <c:v>ALIC838001</c:v>
                </c:pt>
              </c:strCache>
            </c:strRef>
          </c:tx>
          <c:invertIfNegative val="0"/>
          <c:cat>
            <c:strRef>
              <c:f>'Strnieri inglese'!$N$22:$P$22</c:f>
              <c:strCache>
                <c:ptCount val="3"/>
                <c:pt idx="0">
                  <c:v>Percentuale studenti
a livello Pre-A1</c:v>
                </c:pt>
                <c:pt idx="1">
                  <c:v>Percentuale studenti
a livello A1</c:v>
                </c:pt>
                <c:pt idx="2">
                  <c:v>Percentuale studenti
a livello A2</c:v>
                </c:pt>
              </c:strCache>
            </c:strRef>
          </c:cat>
          <c:val>
            <c:numRef>
              <c:f>'Strnieri inglese'!$N$23:$P$23</c:f>
              <c:numCache>
                <c:formatCode>0%</c:formatCode>
                <c:ptCount val="3"/>
                <c:pt idx="0">
                  <c:v>2.1000000000000001E-2</c:v>
                </c:pt>
                <c:pt idx="1">
                  <c:v>0.16650000000000001</c:v>
                </c:pt>
                <c:pt idx="2">
                  <c:v>0.8125</c:v>
                </c:pt>
              </c:numCache>
            </c:numRef>
          </c:val>
        </c:ser>
        <c:ser>
          <c:idx val="1"/>
          <c:order val="1"/>
          <c:tx>
            <c:strRef>
              <c:f>'Strnieri inglese'!$M$24</c:f>
              <c:strCache>
                <c:ptCount val="1"/>
                <c:pt idx="0">
                  <c:v>Piemonte</c:v>
                </c:pt>
              </c:strCache>
            </c:strRef>
          </c:tx>
          <c:invertIfNegative val="0"/>
          <c:cat>
            <c:strRef>
              <c:f>'Strnieri inglese'!$N$22:$P$22</c:f>
              <c:strCache>
                <c:ptCount val="3"/>
                <c:pt idx="0">
                  <c:v>Percentuale studenti
a livello Pre-A1</c:v>
                </c:pt>
                <c:pt idx="1">
                  <c:v>Percentuale studenti
a livello A1</c:v>
                </c:pt>
                <c:pt idx="2">
                  <c:v>Percentuale studenti
a livello A2</c:v>
                </c:pt>
              </c:strCache>
            </c:strRef>
          </c:cat>
          <c:val>
            <c:numRef>
              <c:f>'Strnieri inglese'!$N$24:$P$24</c:f>
              <c:numCache>
                <c:formatCode>0%</c:formatCode>
                <c:ptCount val="3"/>
                <c:pt idx="0">
                  <c:v>6.3500000000000001E-2</c:v>
                </c:pt>
                <c:pt idx="1">
                  <c:v>0.20450000000000002</c:v>
                </c:pt>
                <c:pt idx="2">
                  <c:v>0.73199999999999998</c:v>
                </c:pt>
              </c:numCache>
            </c:numRef>
          </c:val>
        </c:ser>
        <c:ser>
          <c:idx val="2"/>
          <c:order val="2"/>
          <c:tx>
            <c:strRef>
              <c:f>'Strnieri inglese'!$M$25</c:f>
              <c:strCache>
                <c:ptCount val="1"/>
                <c:pt idx="0">
                  <c:v>Nord ovest</c:v>
                </c:pt>
              </c:strCache>
            </c:strRef>
          </c:tx>
          <c:invertIfNegative val="0"/>
          <c:cat>
            <c:strRef>
              <c:f>'Strnieri inglese'!$N$22:$P$22</c:f>
              <c:strCache>
                <c:ptCount val="3"/>
                <c:pt idx="0">
                  <c:v>Percentuale studenti
a livello Pre-A1</c:v>
                </c:pt>
                <c:pt idx="1">
                  <c:v>Percentuale studenti
a livello A1</c:v>
                </c:pt>
                <c:pt idx="2">
                  <c:v>Percentuale studenti
a livello A2</c:v>
                </c:pt>
              </c:strCache>
            </c:strRef>
          </c:cat>
          <c:val>
            <c:numRef>
              <c:f>'Strnieri inglese'!$N$25:$P$25</c:f>
              <c:numCache>
                <c:formatCode>0%</c:formatCode>
                <c:ptCount val="3"/>
                <c:pt idx="0">
                  <c:v>5.3499999999999999E-2</c:v>
                </c:pt>
                <c:pt idx="1">
                  <c:v>0.1875</c:v>
                </c:pt>
                <c:pt idx="2">
                  <c:v>0.75949999999999995</c:v>
                </c:pt>
              </c:numCache>
            </c:numRef>
          </c:val>
        </c:ser>
        <c:ser>
          <c:idx val="3"/>
          <c:order val="3"/>
          <c:tx>
            <c:strRef>
              <c:f>'Strnieri inglese'!$M$26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strRef>
              <c:f>'Strnieri inglese'!$N$22:$P$22</c:f>
              <c:strCache>
                <c:ptCount val="3"/>
                <c:pt idx="0">
                  <c:v>Percentuale studenti
a livello Pre-A1</c:v>
                </c:pt>
                <c:pt idx="1">
                  <c:v>Percentuale studenti
a livello A1</c:v>
                </c:pt>
                <c:pt idx="2">
                  <c:v>Percentuale studenti
a livello A2</c:v>
                </c:pt>
              </c:strCache>
            </c:strRef>
          </c:cat>
          <c:val>
            <c:numRef>
              <c:f>'Strnieri inglese'!$N$26:$P$26</c:f>
              <c:numCache>
                <c:formatCode>0%</c:formatCode>
                <c:ptCount val="3"/>
                <c:pt idx="0">
                  <c:v>5.5500000000000001E-2</c:v>
                </c:pt>
                <c:pt idx="1">
                  <c:v>0.192</c:v>
                </c:pt>
                <c:pt idx="2">
                  <c:v>0.75249999999999995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541248"/>
        <c:axId val="173610048"/>
      </c:barChart>
      <c:catAx>
        <c:axId val="183541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73610048"/>
        <c:crosses val="autoZero"/>
        <c:auto val="1"/>
        <c:lblAlgn val="ctr"/>
        <c:lblOffset val="100"/>
        <c:noMultiLvlLbl val="0"/>
      </c:catAx>
      <c:valAx>
        <c:axId val="173610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835412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'Strnieri inglese'!$M$5</c:f>
              <c:strCache>
                <c:ptCount val="1"/>
                <c:pt idx="0">
                  <c:v>ALIC838001</c:v>
                </c:pt>
              </c:strCache>
            </c:strRef>
          </c:tx>
          <c:invertIfNegative val="0"/>
          <c:cat>
            <c:strRef>
              <c:f>'Strnieri inglese'!$N$4:$P$4</c:f>
              <c:strCache>
                <c:ptCount val="3"/>
                <c:pt idx="0">
                  <c:v>Percentuale studenti
a livello Pre-A1</c:v>
                </c:pt>
                <c:pt idx="1">
                  <c:v>Percentuale studenti
a livello A1</c:v>
                </c:pt>
                <c:pt idx="2">
                  <c:v>Percentuale studenti
a livello A2</c:v>
                </c:pt>
              </c:strCache>
            </c:strRef>
          </c:cat>
          <c:val>
            <c:numRef>
              <c:f>'Strnieri inglese'!$N$5:$P$5</c:f>
              <c:numCache>
                <c:formatCode>0%</c:formatCode>
                <c:ptCount val="3"/>
                <c:pt idx="0">
                  <c:v>0</c:v>
                </c:pt>
                <c:pt idx="1">
                  <c:v>0.3125</c:v>
                </c:pt>
                <c:pt idx="2">
                  <c:v>0.6875</c:v>
                </c:pt>
              </c:numCache>
            </c:numRef>
          </c:val>
        </c:ser>
        <c:ser>
          <c:idx val="1"/>
          <c:order val="1"/>
          <c:tx>
            <c:strRef>
              <c:f>'Strnieri inglese'!$M$6</c:f>
              <c:strCache>
                <c:ptCount val="1"/>
                <c:pt idx="0">
                  <c:v>Piemonte</c:v>
                </c:pt>
              </c:strCache>
            </c:strRef>
          </c:tx>
          <c:invertIfNegative val="0"/>
          <c:cat>
            <c:strRef>
              <c:f>'Strnieri inglese'!$N$4:$P$4</c:f>
              <c:strCache>
                <c:ptCount val="3"/>
                <c:pt idx="0">
                  <c:v>Percentuale studenti
a livello Pre-A1</c:v>
                </c:pt>
                <c:pt idx="1">
                  <c:v>Percentuale studenti
a livello A1</c:v>
                </c:pt>
                <c:pt idx="2">
                  <c:v>Percentuale studenti
a livello A2</c:v>
                </c:pt>
              </c:strCache>
            </c:strRef>
          </c:cat>
          <c:val>
            <c:numRef>
              <c:f>'Strnieri inglese'!$N$6:$P$6</c:f>
              <c:numCache>
                <c:formatCode>0%</c:formatCode>
                <c:ptCount val="3"/>
                <c:pt idx="0">
                  <c:v>3.7000000000000005E-2</c:v>
                </c:pt>
                <c:pt idx="1">
                  <c:v>0.34799999999999998</c:v>
                </c:pt>
                <c:pt idx="2">
                  <c:v>0.61450000000000005</c:v>
                </c:pt>
              </c:numCache>
            </c:numRef>
          </c:val>
        </c:ser>
        <c:ser>
          <c:idx val="2"/>
          <c:order val="2"/>
          <c:tx>
            <c:strRef>
              <c:f>'Strnieri inglese'!$M$7</c:f>
              <c:strCache>
                <c:ptCount val="1"/>
                <c:pt idx="0">
                  <c:v>Nord ovest</c:v>
                </c:pt>
              </c:strCache>
            </c:strRef>
          </c:tx>
          <c:invertIfNegative val="0"/>
          <c:cat>
            <c:strRef>
              <c:f>'Strnieri inglese'!$N$4:$P$4</c:f>
              <c:strCache>
                <c:ptCount val="3"/>
                <c:pt idx="0">
                  <c:v>Percentuale studenti
a livello Pre-A1</c:v>
                </c:pt>
                <c:pt idx="1">
                  <c:v>Percentuale studenti
a livello A1</c:v>
                </c:pt>
                <c:pt idx="2">
                  <c:v>Percentuale studenti
a livello A2</c:v>
                </c:pt>
              </c:strCache>
            </c:strRef>
          </c:cat>
          <c:val>
            <c:numRef>
              <c:f>'Strnieri inglese'!$N$7:$P$7</c:f>
              <c:numCache>
                <c:formatCode>0%</c:formatCode>
                <c:ptCount val="3"/>
                <c:pt idx="0">
                  <c:v>3.2000000000000001E-2</c:v>
                </c:pt>
                <c:pt idx="1">
                  <c:v>0.3145</c:v>
                </c:pt>
                <c:pt idx="2">
                  <c:v>0.65399999999999991</c:v>
                </c:pt>
              </c:numCache>
            </c:numRef>
          </c:val>
        </c:ser>
        <c:ser>
          <c:idx val="3"/>
          <c:order val="3"/>
          <c:tx>
            <c:strRef>
              <c:f>'Strnieri inglese'!$M$8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strRef>
              <c:f>'Strnieri inglese'!$N$4:$P$4</c:f>
              <c:strCache>
                <c:ptCount val="3"/>
                <c:pt idx="0">
                  <c:v>Percentuale studenti
a livello Pre-A1</c:v>
                </c:pt>
                <c:pt idx="1">
                  <c:v>Percentuale studenti
a livello A1</c:v>
                </c:pt>
                <c:pt idx="2">
                  <c:v>Percentuale studenti
a livello A2</c:v>
                </c:pt>
              </c:strCache>
            </c:strRef>
          </c:cat>
          <c:val>
            <c:numRef>
              <c:f>'Strnieri inglese'!$N$8:$P$8</c:f>
              <c:numCache>
                <c:formatCode>0%</c:formatCode>
                <c:ptCount val="3"/>
                <c:pt idx="0">
                  <c:v>3.6500000000000005E-2</c:v>
                </c:pt>
                <c:pt idx="1">
                  <c:v>0.3155</c:v>
                </c:pt>
                <c:pt idx="2">
                  <c:v>0.64799999999999991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670784"/>
        <c:axId val="173612352"/>
      </c:barChart>
      <c:catAx>
        <c:axId val="183670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73612352"/>
        <c:crosses val="autoZero"/>
        <c:auto val="1"/>
        <c:lblAlgn val="ctr"/>
        <c:lblOffset val="100"/>
        <c:noMultiLvlLbl val="0"/>
      </c:catAx>
      <c:valAx>
        <c:axId val="173612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anose="02020404030301010803" pitchFamily="18" charset="0"/>
              </a:defRPr>
            </a:pPr>
            <a:endParaRPr lang="it-IT"/>
          </a:p>
        </c:txPr>
        <c:crossAx val="183670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Garamond" panose="02020404030301010803" pitchFamily="18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458736-322C-4D3F-96AD-D02CB7DED719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00E6C7-4B83-4939-87B2-3B0E6CFB527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SCUOLA SECONDARIA DI PRIMO GRADO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pPr marL="182880" indent="0">
              <a:buNone/>
            </a:pPr>
            <a:r>
              <a:rPr lang="it-IT" sz="4800" dirty="0" smtClean="0"/>
              <a:t>INVALSI RILEVAZIONI NAZIONALI 2022-2023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335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0000" y="5337066"/>
            <a:ext cx="86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 smtClean="0">
                <a:latin typeface="Garamond" panose="02020404030301010803" pitchFamily="18" charset="0"/>
              </a:rPr>
              <a:t>I risultati degli alunni stranieri di I e II generazione</a:t>
            </a:r>
            <a:r>
              <a:rPr lang="it-IT" sz="2000" dirty="0">
                <a:latin typeface="Garamond" panose="02020404030301010803" pitchFamily="18" charset="0"/>
              </a:rPr>
              <a:t>,</a:t>
            </a:r>
            <a:r>
              <a:rPr lang="it-IT" sz="2000" dirty="0" smtClean="0">
                <a:latin typeface="Garamond" panose="02020404030301010803" pitchFamily="18" charset="0"/>
              </a:rPr>
              <a:t> nella prova di Inglese - </a:t>
            </a:r>
            <a:r>
              <a:rPr lang="it-IT" sz="2000" dirty="0" err="1">
                <a:latin typeface="Garamond" panose="02020404030301010803" pitchFamily="18" charset="0"/>
              </a:rPr>
              <a:t>L</a:t>
            </a:r>
            <a:r>
              <a:rPr lang="it-IT" sz="2000" dirty="0" err="1" smtClean="0">
                <a:latin typeface="Garamond" panose="02020404030301010803" pitchFamily="18" charset="0"/>
              </a:rPr>
              <a:t>istening</a:t>
            </a:r>
            <a:r>
              <a:rPr lang="it-IT" sz="2000" dirty="0" smtClean="0">
                <a:latin typeface="Garamond" panose="02020404030301010803" pitchFamily="18" charset="0"/>
              </a:rPr>
              <a:t>, si attestano ad un livello alto.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63688" y="4462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dirty="0"/>
              <a:t>ESITO ALUNNI STRANIERI I E II GENERAZIONE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dirty="0" smtClean="0"/>
              <a:t>INGLESE LISTENING</a:t>
            </a:r>
            <a:endParaRPr lang="it-IT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052032"/>
              </p:ext>
            </p:extLst>
          </p:nvPr>
        </p:nvGraphicFramePr>
        <p:xfrm>
          <a:off x="0" y="764704"/>
          <a:ext cx="9144000" cy="4572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1103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74641"/>
              </p:ext>
            </p:extLst>
          </p:nvPr>
        </p:nvGraphicFramePr>
        <p:xfrm>
          <a:off x="395535" y="1268762"/>
          <a:ext cx="8280921" cy="1826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4229"/>
                <a:gridCol w="1604229"/>
                <a:gridCol w="1604229"/>
                <a:gridCol w="1731838"/>
                <a:gridCol w="1736396"/>
              </a:tblGrid>
              <a:tr h="46008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Prova di Italiano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062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00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Distribuzione degli alunni per livello di apprendimento:</a:t>
            </a:r>
          </a:p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Italiano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5292080" y="2492896"/>
            <a:ext cx="3384376" cy="64807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2008" y="3240000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 smtClean="0">
                <a:latin typeface="Garamond" panose="02020404030301010803" pitchFamily="18" charset="0"/>
              </a:rPr>
              <a:t>Nelle prove di Italiano il 31,7 % degli studenti ha ottenuto risultati eccellenti e il 37,3 %</a:t>
            </a:r>
            <a:r>
              <a:rPr lang="it-IT" sz="2000" dirty="0">
                <a:latin typeface="Garamond" panose="02020404030301010803" pitchFamily="18" charset="0"/>
              </a:rPr>
              <a:t> </a:t>
            </a:r>
            <a:r>
              <a:rPr lang="it-IT" sz="2000" dirty="0" smtClean="0">
                <a:latin typeface="Garamond" panose="02020404030301010803" pitchFamily="18" charset="0"/>
              </a:rPr>
              <a:t>ha ottenuto risultati apprezzabili.</a:t>
            </a: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3635896" y="2492896"/>
            <a:ext cx="1512168" cy="648072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299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73240"/>
              </p:ext>
            </p:extLst>
          </p:nvPr>
        </p:nvGraphicFramePr>
        <p:xfrm>
          <a:off x="395535" y="1268762"/>
          <a:ext cx="8280921" cy="1826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4229"/>
                <a:gridCol w="1604229"/>
                <a:gridCol w="1604229"/>
                <a:gridCol w="1731838"/>
                <a:gridCol w="1736396"/>
              </a:tblGrid>
              <a:tr h="46008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Prova di Matematica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062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a livello 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4600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17,5%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Distribuzione degli alunni per livello di apprendimento:</a:t>
            </a:r>
          </a:p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Matematica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5220072" y="2492896"/>
            <a:ext cx="3456384" cy="64807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3240000"/>
            <a:ext cx="9144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900" dirty="0" smtClean="0">
                <a:latin typeface="Garamond" panose="02020404030301010803" pitchFamily="18" charset="0"/>
              </a:rPr>
              <a:t>Nelle prove di Matematica il 27,9 % </a:t>
            </a:r>
            <a:r>
              <a:rPr lang="it-IT" sz="1900" dirty="0">
                <a:latin typeface="Garamond" panose="02020404030301010803" pitchFamily="18" charset="0"/>
              </a:rPr>
              <a:t>degli studenti ha ottenuto risultati eccellenti e il </a:t>
            </a:r>
            <a:r>
              <a:rPr lang="it-IT" sz="1900" dirty="0" smtClean="0">
                <a:latin typeface="Garamond" panose="02020404030301010803" pitchFamily="18" charset="0"/>
              </a:rPr>
              <a:t>39,3 % </a:t>
            </a:r>
            <a:r>
              <a:rPr lang="it-IT" sz="1900" dirty="0">
                <a:latin typeface="Garamond" panose="02020404030301010803" pitchFamily="18" charset="0"/>
              </a:rPr>
              <a:t>ha ottenuto risultati </a:t>
            </a:r>
            <a:r>
              <a:rPr lang="it-IT" sz="1900" dirty="0" smtClean="0">
                <a:latin typeface="Garamond" panose="02020404030301010803" pitchFamily="18" charset="0"/>
              </a:rPr>
              <a:t>apprezzabili.</a:t>
            </a:r>
            <a:endParaRPr lang="it-IT" sz="1900" dirty="0">
              <a:latin typeface="Garamond" panose="02020404030301010803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3635896" y="2492896"/>
            <a:ext cx="1512168" cy="648072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384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Distribuzione degli alunni per livello di apprendimento:</a:t>
            </a:r>
          </a:p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Italiano – Matematica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5696586"/>
            <a:ext cx="82809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latin typeface="Garamond" panose="02020404030301010803" pitchFamily="18" charset="0"/>
              </a:rPr>
              <a:t>Nelle prove di Italiano e Matematica il 28,2 % degli studenti ha ottenuto esiti di livello alto.</a:t>
            </a:r>
            <a:endParaRPr lang="it-IT" dirty="0">
              <a:latin typeface="Garamond" panose="02020404030301010803" pitchFamily="18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343477"/>
              </p:ext>
            </p:extLst>
          </p:nvPr>
        </p:nvGraphicFramePr>
        <p:xfrm>
          <a:off x="36005" y="1091646"/>
          <a:ext cx="9107995" cy="4353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9651"/>
                <a:gridCol w="2827484"/>
                <a:gridCol w="1637012"/>
                <a:gridCol w="1584176"/>
                <a:gridCol w="1619672"/>
              </a:tblGrid>
              <a:tr h="402434">
                <a:tc rowSpan="2" gridSpan="2">
                  <a:txBody>
                    <a:bodyPr/>
                    <a:lstStyle/>
                    <a:p>
                      <a:pPr algn="ctr" fontAlgn="ctr"/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Prova di Italiano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4826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Percentuale studenti </a:t>
                      </a:r>
                      <a:b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a livello </a:t>
                      </a:r>
                      <a:r>
                        <a:rPr lang="it-IT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it-IT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Percentuale studenti </a:t>
                      </a:r>
                      <a:b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a livello 3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Percentuale studenti </a:t>
                      </a:r>
                      <a:b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a livello </a:t>
                      </a:r>
                      <a:r>
                        <a:rPr lang="it-IT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it-IT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5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>
                    <a:solidFill>
                      <a:srgbClr val="00B0F0"/>
                    </a:solidFill>
                  </a:tcPr>
                </a:tc>
              </a:tr>
              <a:tr h="9026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Prova di Matematica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Percentuale studenti</a:t>
                      </a:r>
                      <a:b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a livello </a:t>
                      </a:r>
                      <a:r>
                        <a:rPr lang="it-IT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it-IT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Garamond" panose="02020404030301010803" pitchFamily="18" charset="0"/>
                        </a:rPr>
                        <a:t>19,8%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Garamond" panose="02020404030301010803" pitchFamily="18" charset="0"/>
                        </a:rPr>
                        <a:t>8,2%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  <a:latin typeface="Garamond" panose="02020404030301010803" pitchFamily="18" charset="0"/>
                        </a:rPr>
                        <a:t>4,8%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</a:tr>
              <a:tr h="86409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Percentuale studenti</a:t>
                      </a:r>
                      <a:b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a livello 3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Garamond" panose="02020404030301010803" pitchFamily="18" charset="0"/>
                        </a:rPr>
                        <a:t>9,9%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Garamond" panose="02020404030301010803" pitchFamily="18" charset="0"/>
                        </a:rPr>
                        <a:t>13,7%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Garamond" panose="02020404030301010803" pitchFamily="18" charset="0"/>
                        </a:rPr>
                        <a:t>4,3%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</a:tr>
              <a:tr h="9361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Percentuale studenti</a:t>
                      </a:r>
                      <a:b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1800" u="none" strike="noStrike" dirty="0">
                          <a:effectLst/>
                          <a:latin typeface="Garamond" panose="02020404030301010803" pitchFamily="18" charset="0"/>
                        </a:rPr>
                        <a:t>a livello </a:t>
                      </a:r>
                      <a:r>
                        <a:rPr lang="it-IT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it-IT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5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  <a:latin typeface="Garamond" panose="02020404030301010803" pitchFamily="18" charset="0"/>
                        </a:rPr>
                        <a:t>1,3%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Garamond" panose="02020404030301010803" pitchFamily="18" charset="0"/>
                        </a:rPr>
                        <a:t>9,8%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Garamond" panose="02020404030301010803" pitchFamily="18" charset="0"/>
                        </a:rPr>
                        <a:t>28,2%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455" marR="8455" marT="8455" marB="0" anchor="ctr"/>
                </a:tc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7452320" y="4653136"/>
            <a:ext cx="1584176" cy="64807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611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59123"/>
              </p:ext>
            </p:extLst>
          </p:nvPr>
        </p:nvGraphicFramePr>
        <p:xfrm>
          <a:off x="395535" y="1268762"/>
          <a:ext cx="8280921" cy="1826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600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Prova di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Listening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062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 livello Pre A1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 livello A1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 livello A2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00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83,7%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Distribuzione degli alunni per livello di apprendimento:</a:t>
            </a:r>
          </a:p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Inglese – </a:t>
            </a:r>
            <a:r>
              <a:rPr lang="it-IT" sz="2400" b="1" dirty="0" err="1" smtClean="0">
                <a:latin typeface="Garamond" panose="02020404030301010803" pitchFamily="18" charset="0"/>
              </a:rPr>
              <a:t>Listening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5940152" y="2492896"/>
            <a:ext cx="2736304" cy="64807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80000" y="33569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latin typeface="Garamond" panose="02020404030301010803" pitchFamily="18" charset="0"/>
              </a:rPr>
              <a:t>Nelle prove di Inglese – </a:t>
            </a:r>
            <a:r>
              <a:rPr lang="it-IT" dirty="0" err="1" smtClean="0">
                <a:latin typeface="Garamond" panose="02020404030301010803" pitchFamily="18" charset="0"/>
              </a:rPr>
              <a:t>Listening</a:t>
            </a:r>
            <a:r>
              <a:rPr lang="it-IT" dirty="0" smtClean="0">
                <a:latin typeface="Garamond" panose="02020404030301010803" pitchFamily="18" charset="0"/>
              </a:rPr>
              <a:t> il 83,7 % degli studenti ha ottenuto risultati eccellenti (livello A2) e il 15,4 % risultati apprezzabili (livello A1).</a:t>
            </a:r>
          </a:p>
        </p:txBody>
      </p:sp>
      <p:sp>
        <p:nvSpPr>
          <p:cNvPr id="7" name="Ovale 6"/>
          <p:cNvSpPr/>
          <p:nvPr/>
        </p:nvSpPr>
        <p:spPr>
          <a:xfrm>
            <a:off x="3779912" y="2492896"/>
            <a:ext cx="1512168" cy="648072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218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84611"/>
              </p:ext>
            </p:extLst>
          </p:nvPr>
        </p:nvGraphicFramePr>
        <p:xfrm>
          <a:off x="395535" y="1268762"/>
          <a:ext cx="8280921" cy="1826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600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Prova di Reading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062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 livello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Pre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 livello A1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studenti</a:t>
                      </a:r>
                      <a:b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 livello A2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600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94,0%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Distribuzione degli alunni per livello di apprendimento:</a:t>
            </a:r>
          </a:p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Inglese – Reading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5940152" y="2492896"/>
            <a:ext cx="2736304" cy="64807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80000" y="3353421"/>
            <a:ext cx="82809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latin typeface="Garamond" panose="02020404030301010803" pitchFamily="18" charset="0"/>
              </a:rPr>
              <a:t>Nelle </a:t>
            </a:r>
            <a:r>
              <a:rPr lang="it-IT" dirty="0">
                <a:latin typeface="Garamond" panose="02020404030301010803" pitchFamily="18" charset="0"/>
              </a:rPr>
              <a:t>prove di Inglese – </a:t>
            </a:r>
            <a:r>
              <a:rPr lang="it-IT" dirty="0" smtClean="0">
                <a:latin typeface="Garamond" panose="02020404030301010803" pitchFamily="18" charset="0"/>
              </a:rPr>
              <a:t>Reading </a:t>
            </a:r>
            <a:r>
              <a:rPr lang="it-IT" dirty="0">
                <a:latin typeface="Garamond" panose="02020404030301010803" pitchFamily="18" charset="0"/>
              </a:rPr>
              <a:t>il </a:t>
            </a:r>
            <a:r>
              <a:rPr lang="it-IT" dirty="0" smtClean="0">
                <a:latin typeface="Garamond" panose="02020404030301010803" pitchFamily="18" charset="0"/>
              </a:rPr>
              <a:t>94,0 % </a:t>
            </a:r>
            <a:r>
              <a:rPr lang="it-IT" dirty="0">
                <a:latin typeface="Garamond" panose="02020404030301010803" pitchFamily="18" charset="0"/>
              </a:rPr>
              <a:t>degli studenti ha ottenuto risultati eccellenti (livello </a:t>
            </a:r>
            <a:r>
              <a:rPr lang="it-IT" dirty="0" smtClean="0">
                <a:latin typeface="Garamond" panose="02020404030301010803" pitchFamily="18" charset="0"/>
              </a:rPr>
              <a:t>A2) </a:t>
            </a:r>
            <a:r>
              <a:rPr lang="it-IT" dirty="0">
                <a:latin typeface="Garamond" panose="02020404030301010803" pitchFamily="18" charset="0"/>
              </a:rPr>
              <a:t>e il 4</a:t>
            </a:r>
            <a:r>
              <a:rPr lang="it-IT" dirty="0" smtClean="0">
                <a:latin typeface="Garamond" panose="02020404030301010803" pitchFamily="18" charset="0"/>
              </a:rPr>
              <a:t>,7 </a:t>
            </a:r>
            <a:r>
              <a:rPr lang="it-IT" dirty="0">
                <a:latin typeface="Garamond" panose="02020404030301010803" pitchFamily="18" charset="0"/>
              </a:rPr>
              <a:t>% risultati apprezzabili (livello A1).</a:t>
            </a:r>
          </a:p>
          <a:p>
            <a:pPr>
              <a:lnSpc>
                <a:spcPct val="150000"/>
              </a:lnSpc>
            </a:pP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3779912" y="2492896"/>
            <a:ext cx="1512168" cy="648072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143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Distribuzione degli alunni per livello di apprendimento:</a:t>
            </a:r>
          </a:p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Inglese </a:t>
            </a:r>
            <a:r>
              <a:rPr lang="it-IT" sz="2400" b="1" dirty="0" err="1" smtClean="0">
                <a:latin typeface="Garamond" panose="02020404030301010803" pitchFamily="18" charset="0"/>
              </a:rPr>
              <a:t>Rading</a:t>
            </a:r>
            <a:r>
              <a:rPr lang="it-IT" sz="2400" b="1" dirty="0" smtClean="0">
                <a:latin typeface="Garamond" panose="02020404030301010803" pitchFamily="18" charset="0"/>
              </a:rPr>
              <a:t> – </a:t>
            </a:r>
            <a:r>
              <a:rPr lang="it-IT" sz="2400" b="1" dirty="0" err="1" smtClean="0">
                <a:latin typeface="Garamond" panose="02020404030301010803" pitchFamily="18" charset="0"/>
              </a:rPr>
              <a:t>Listening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39957"/>
              </p:ext>
            </p:extLst>
          </p:nvPr>
        </p:nvGraphicFramePr>
        <p:xfrm>
          <a:off x="395536" y="1556787"/>
          <a:ext cx="8424936" cy="3749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2473079"/>
                <a:gridCol w="1652739"/>
                <a:gridCol w="1753515"/>
                <a:gridCol w="1753515"/>
              </a:tblGrid>
              <a:tr h="36003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947" marR="6947" marT="694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Prova di Inglese </a:t>
                      </a:r>
                      <a:r>
                        <a:rPr lang="it-IT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Listening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20081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Percentuale studenti </a:t>
                      </a:r>
                      <a:b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 livello Pre-A1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Percentuale studenti </a:t>
                      </a:r>
                      <a:b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 livello 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Percentuale studenti </a:t>
                      </a:r>
                      <a:b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 livello 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Prova di Inglese Reading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Percentuale studenti</a:t>
                      </a:r>
                      <a:b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 livello Pre-A1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dirty="0">
                          <a:effectLst/>
                          <a:latin typeface="Garamond" panose="02020404030301010803" pitchFamily="18" charset="0"/>
                        </a:rPr>
                        <a:t>0,9%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dirty="0">
                          <a:effectLst/>
                          <a:latin typeface="Garamond" panose="02020404030301010803" pitchFamily="18" charset="0"/>
                        </a:rPr>
                        <a:t>0,4%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>
                          <a:effectLst/>
                          <a:latin typeface="Garamond" panose="02020404030301010803" pitchFamily="18" charset="0"/>
                        </a:rPr>
                        <a:t>0,0%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72008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Percentuale studenti</a:t>
                      </a:r>
                      <a:b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 livello 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>
                          <a:effectLst/>
                          <a:latin typeface="Garamond" panose="02020404030301010803" pitchFamily="18" charset="0"/>
                        </a:rPr>
                        <a:t>0,0%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dirty="0">
                          <a:effectLst/>
                          <a:latin typeface="Garamond" panose="02020404030301010803" pitchFamily="18" charset="0"/>
                        </a:rPr>
                        <a:t>3,4%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>
                          <a:effectLst/>
                          <a:latin typeface="Garamond" panose="02020404030301010803" pitchFamily="18" charset="0"/>
                        </a:rPr>
                        <a:t>1,3%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72008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Percentuale studenti</a:t>
                      </a:r>
                      <a:b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 livello 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>
                          <a:effectLst/>
                          <a:latin typeface="Garamond" panose="02020404030301010803" pitchFamily="18" charset="0"/>
                        </a:rPr>
                        <a:t>0,0%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>
                          <a:effectLst/>
                          <a:latin typeface="Garamond" panose="02020404030301010803" pitchFamily="18" charset="0"/>
                        </a:rPr>
                        <a:t>11,6%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dirty="0">
                          <a:effectLst/>
                          <a:latin typeface="Garamond" panose="02020404030301010803" pitchFamily="18" charset="0"/>
                        </a:rPr>
                        <a:t>82,4%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67544" y="5696586"/>
            <a:ext cx="82809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latin typeface="Garamond" panose="02020404030301010803" pitchFamily="18" charset="0"/>
              </a:rPr>
              <a:t>Nelle prove di Inglese il 82,4 % degli studenti ha ottenuto esiti di livello alto.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7164288" y="4581128"/>
            <a:ext cx="1584176" cy="64807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00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0000" y="980728"/>
            <a:ext cx="864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 smtClean="0">
                <a:latin typeface="Garamond" panose="02020404030301010803" pitchFamily="18" charset="0"/>
              </a:rPr>
              <a:t>I successivi grafici confrontano i risultati delle prove invalsi e le valutazioni del primo e secondo quadrimestre: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Garamond" panose="02020404030301010803" pitchFamily="18" charset="0"/>
              </a:rPr>
              <a:t>I quadrimestre in blu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Garamond" panose="02020404030301010803" pitchFamily="18" charset="0"/>
              </a:rPr>
              <a:t>Invalsi in rosso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Garamond" panose="02020404030301010803" pitchFamily="18" charset="0"/>
              </a:rPr>
              <a:t>II quadrimestre in verde</a:t>
            </a:r>
          </a:p>
          <a:p>
            <a:pPr algn="just">
              <a:lnSpc>
                <a:spcPct val="150000"/>
              </a:lnSpc>
            </a:pPr>
            <a:r>
              <a:rPr lang="it-IT" sz="2400" dirty="0" smtClean="0">
                <a:latin typeface="Garamond" panose="02020404030301010803" pitchFamily="18" charset="0"/>
              </a:rPr>
              <a:t>Per le prove INVALSI di Inglese si notano risultati significativamente più alti rispetto alle valutazioni degli scrutini.</a:t>
            </a:r>
          </a:p>
          <a:p>
            <a:pPr algn="just">
              <a:lnSpc>
                <a:spcPct val="150000"/>
              </a:lnSpc>
            </a:pPr>
            <a:r>
              <a:rPr lang="it-IT" sz="2400" dirty="0" smtClean="0">
                <a:latin typeface="Garamond" panose="02020404030301010803" pitchFamily="18" charset="0"/>
              </a:rPr>
              <a:t>Salvo alcune discrepanze, le altre valutazioni sono in linea con gli esiti della </a:t>
            </a:r>
            <a:r>
              <a:rPr lang="it-IT" sz="2400" dirty="0">
                <a:latin typeface="Garamond" panose="02020404030301010803" pitchFamily="18" charset="0"/>
              </a:rPr>
              <a:t>P</a:t>
            </a:r>
            <a:r>
              <a:rPr lang="it-IT" sz="2400" dirty="0" smtClean="0">
                <a:latin typeface="Garamond" panose="02020404030301010803" pitchFamily="18" charset="0"/>
              </a:rPr>
              <a:t>rova Nazionale.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260648"/>
            <a:ext cx="864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 smtClean="0">
                <a:latin typeface="Garamond" panose="02020404030301010803" pitchFamily="18" charset="0"/>
              </a:rPr>
              <a:t>CONFRONTO ESITI PROVE INVALSI E VOTI SCRUTINI</a:t>
            </a:r>
            <a:endParaRPr lang="it-IT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34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300192" y="52292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SEDE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605119"/>
              </p:ext>
            </p:extLst>
          </p:nvPr>
        </p:nvGraphicFramePr>
        <p:xfrm>
          <a:off x="0" y="-1"/>
          <a:ext cx="9144000" cy="569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2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228184" y="52292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SUCCURSALE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725170"/>
              </p:ext>
            </p:extLst>
          </p:nvPr>
        </p:nvGraphicFramePr>
        <p:xfrm>
          <a:off x="0" y="0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8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0000" y="5513661"/>
            <a:ext cx="8640000" cy="12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>
                <a:latin typeface="Garamond" panose="02020404030301010803" pitchFamily="18" charset="0"/>
              </a:rPr>
              <a:t>Gli esiti generali delle prove Invalsi mostrano che i risultati ottenuti dall’I.C. Paolo e Rita Borsellino in Italiano, Matematica e Reading e </a:t>
            </a:r>
            <a:r>
              <a:rPr lang="it-IT" dirty="0" err="1">
                <a:latin typeface="Garamond" panose="02020404030301010803" pitchFamily="18" charset="0"/>
              </a:rPr>
              <a:t>Listening</a:t>
            </a:r>
            <a:r>
              <a:rPr lang="it-IT" dirty="0">
                <a:latin typeface="Garamond" panose="02020404030301010803" pitchFamily="18" charset="0"/>
              </a:rPr>
              <a:t> di Inglese sono superiori rispetto alle medie del Nord Ovest, del Piemonte e della media Nazionale.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113578"/>
              </p:ext>
            </p:extLst>
          </p:nvPr>
        </p:nvGraphicFramePr>
        <p:xfrm>
          <a:off x="17756" y="332656"/>
          <a:ext cx="896448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5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228184" y="522920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SEZIONE ASSOCIATA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4456"/>
              </p:ext>
            </p:extLst>
          </p:nvPr>
        </p:nvGraphicFramePr>
        <p:xfrm>
          <a:off x="0" y="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97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300192" y="52292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SEDE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586793"/>
              </p:ext>
            </p:extLst>
          </p:nvPr>
        </p:nvGraphicFramePr>
        <p:xfrm>
          <a:off x="0" y="0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3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300192" y="52292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SUCCURSALE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744458"/>
              </p:ext>
            </p:extLst>
          </p:nvPr>
        </p:nvGraphicFramePr>
        <p:xfrm>
          <a:off x="107504" y="116632"/>
          <a:ext cx="903649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3083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228184" y="522920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SEZIONE ASSOCIATA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041689"/>
              </p:ext>
            </p:extLst>
          </p:nvPr>
        </p:nvGraphicFramePr>
        <p:xfrm>
          <a:off x="0" y="-1"/>
          <a:ext cx="9144000" cy="6060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2865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300192" y="52292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SEDE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756076"/>
              </p:ext>
            </p:extLst>
          </p:nvPr>
        </p:nvGraphicFramePr>
        <p:xfrm>
          <a:off x="0" y="0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4435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300192" y="52292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SUCCURSALE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433067"/>
              </p:ext>
            </p:extLst>
          </p:nvPr>
        </p:nvGraphicFramePr>
        <p:xfrm>
          <a:off x="107504" y="0"/>
          <a:ext cx="9036496" cy="58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345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228184" y="522920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Garamond" panose="02020404030301010803" pitchFamily="18" charset="0"/>
              </a:rPr>
              <a:t>SEZIONE ASSOCIATA</a:t>
            </a:r>
            <a:endParaRPr lang="it-IT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630170"/>
              </p:ext>
            </p:extLst>
          </p:nvPr>
        </p:nvGraphicFramePr>
        <p:xfrm>
          <a:off x="0" y="0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889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0000" y="5209080"/>
            <a:ext cx="82809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 smtClean="0">
                <a:latin typeface="Garamond" panose="02020404030301010803" pitchFamily="18" charset="0"/>
              </a:rPr>
              <a:t>Dal confronto con l’andamento degli esiti delle prove INVALSI degli anni scorsi con quella del 2022 si nota un incremento nei risultati per le prove di Italiano e per le prove di Matematica.</a:t>
            </a:r>
            <a:endParaRPr lang="it-IT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87960"/>
              </p:ext>
            </p:extLst>
          </p:nvPr>
        </p:nvGraphicFramePr>
        <p:xfrm>
          <a:off x="0" y="0"/>
          <a:ext cx="9144000" cy="520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19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0000" y="5209080"/>
            <a:ext cx="8280920" cy="88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 smtClean="0">
                <a:latin typeface="Garamond" panose="02020404030301010803" pitchFamily="18" charset="0"/>
              </a:rPr>
              <a:t>Dal confronto con l’andamento degli esiti delle prove INVALSI degli anni scorsi con quelle del 2022 si nota un significativo incremento dei risultati per le prove di lingua Inglese.</a:t>
            </a:r>
            <a:endParaRPr lang="it-IT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272159"/>
              </p:ext>
            </p:extLst>
          </p:nvPr>
        </p:nvGraphicFramePr>
        <p:xfrm>
          <a:off x="0" y="0"/>
          <a:ext cx="9144000" cy="520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2333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04730"/>
              </p:ext>
            </p:extLst>
          </p:nvPr>
        </p:nvGraphicFramePr>
        <p:xfrm>
          <a:off x="539552" y="456713"/>
          <a:ext cx="8280920" cy="6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74354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Anno scolastico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Piemonte 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Nord Ovest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Italia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2013-2014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2014-2015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2015-2016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2016-2017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2017-2018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2018-2019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2019-2020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2020-2021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2021-2022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45516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2022-2023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Freccia bidirezionale orizzontale 22"/>
          <p:cNvSpPr/>
          <p:nvPr/>
        </p:nvSpPr>
        <p:spPr>
          <a:xfrm>
            <a:off x="3264421" y="1447039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4" name="Freccia in su 23"/>
          <p:cNvSpPr/>
          <p:nvPr/>
        </p:nvSpPr>
        <p:spPr>
          <a:xfrm>
            <a:off x="3403675" y="249289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5" name="Freccia bidirezionale orizzontale 24"/>
          <p:cNvSpPr/>
          <p:nvPr/>
        </p:nvSpPr>
        <p:spPr>
          <a:xfrm>
            <a:off x="3259658" y="1938465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6" name="Freccia bidirezionale orizzontale 25"/>
          <p:cNvSpPr/>
          <p:nvPr/>
        </p:nvSpPr>
        <p:spPr>
          <a:xfrm>
            <a:off x="5280645" y="1440689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7" name="Freccia bidirezionale orizzontale 26"/>
          <p:cNvSpPr/>
          <p:nvPr/>
        </p:nvSpPr>
        <p:spPr>
          <a:xfrm>
            <a:off x="3258071" y="4098706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8" name="Freccia in su 27"/>
          <p:cNvSpPr/>
          <p:nvPr/>
        </p:nvSpPr>
        <p:spPr>
          <a:xfrm>
            <a:off x="3403675" y="306896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9" name="Freccia in su 28"/>
          <p:cNvSpPr/>
          <p:nvPr/>
        </p:nvSpPr>
        <p:spPr>
          <a:xfrm>
            <a:off x="5427836" y="1916832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0" name="Freccia in su 29"/>
          <p:cNvSpPr/>
          <p:nvPr/>
        </p:nvSpPr>
        <p:spPr>
          <a:xfrm>
            <a:off x="3402087" y="357301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1" name="Freccia in su 30"/>
          <p:cNvSpPr/>
          <p:nvPr/>
        </p:nvSpPr>
        <p:spPr>
          <a:xfrm>
            <a:off x="5432598" y="2500833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2" name="Freccia in su 31"/>
          <p:cNvSpPr/>
          <p:nvPr/>
        </p:nvSpPr>
        <p:spPr>
          <a:xfrm>
            <a:off x="5427836" y="3078485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3" name="Freccia in su 32"/>
          <p:cNvSpPr/>
          <p:nvPr/>
        </p:nvSpPr>
        <p:spPr>
          <a:xfrm>
            <a:off x="5424661" y="357936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4" name="Freccia in su 33"/>
          <p:cNvSpPr/>
          <p:nvPr/>
        </p:nvSpPr>
        <p:spPr>
          <a:xfrm>
            <a:off x="5427836" y="4077072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5" name="Freccia in su 34"/>
          <p:cNvSpPr/>
          <p:nvPr/>
        </p:nvSpPr>
        <p:spPr>
          <a:xfrm>
            <a:off x="7491321" y="1423818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6" name="Freccia in su 35"/>
          <p:cNvSpPr/>
          <p:nvPr/>
        </p:nvSpPr>
        <p:spPr>
          <a:xfrm>
            <a:off x="7494496" y="1926357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7" name="Freccia in su 36"/>
          <p:cNvSpPr/>
          <p:nvPr/>
        </p:nvSpPr>
        <p:spPr>
          <a:xfrm>
            <a:off x="7497671" y="2500834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8" name="Freccia in su 37"/>
          <p:cNvSpPr/>
          <p:nvPr/>
        </p:nvSpPr>
        <p:spPr>
          <a:xfrm>
            <a:off x="7500846" y="3080073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9" name="Freccia in su 38"/>
          <p:cNvSpPr/>
          <p:nvPr/>
        </p:nvSpPr>
        <p:spPr>
          <a:xfrm>
            <a:off x="7502433" y="357936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0" name="Freccia in su 39"/>
          <p:cNvSpPr/>
          <p:nvPr/>
        </p:nvSpPr>
        <p:spPr>
          <a:xfrm>
            <a:off x="7500846" y="4080248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" name="CasellaDiTesto 1"/>
          <p:cNvSpPr txBox="1"/>
          <p:nvPr/>
        </p:nvSpPr>
        <p:spPr>
          <a:xfrm>
            <a:off x="1259632" y="-27384"/>
            <a:ext cx="635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Garamond" panose="02020404030301010803" pitchFamily="18" charset="0"/>
              </a:rPr>
              <a:t>Prova di Italiano</a:t>
            </a:r>
            <a:endParaRPr lang="it-IT" sz="3200" b="1" dirty="0">
              <a:latin typeface="Garamond" panose="02020404030301010803" pitchFamily="18" charset="0"/>
            </a:endParaRPr>
          </a:p>
        </p:txBody>
      </p:sp>
      <p:sp>
        <p:nvSpPr>
          <p:cNvPr id="22" name="Freccia bidirezionale orizzontale 21"/>
          <p:cNvSpPr/>
          <p:nvPr/>
        </p:nvSpPr>
        <p:spPr>
          <a:xfrm>
            <a:off x="3264421" y="5244553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1" name="Freccia bidirezionale orizzontale 40"/>
          <p:cNvSpPr/>
          <p:nvPr/>
        </p:nvSpPr>
        <p:spPr>
          <a:xfrm>
            <a:off x="5352653" y="5229200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2" name="Freccia in su 41"/>
          <p:cNvSpPr/>
          <p:nvPr/>
        </p:nvSpPr>
        <p:spPr>
          <a:xfrm>
            <a:off x="7502433" y="522920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3" name="Freccia bidirezionale orizzontale 42"/>
          <p:cNvSpPr/>
          <p:nvPr/>
        </p:nvSpPr>
        <p:spPr>
          <a:xfrm>
            <a:off x="5364088" y="5775170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4" name="Freccia in su 43"/>
          <p:cNvSpPr/>
          <p:nvPr/>
        </p:nvSpPr>
        <p:spPr>
          <a:xfrm>
            <a:off x="7513868" y="577517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5" name="Freccia in su 44"/>
          <p:cNvSpPr/>
          <p:nvPr/>
        </p:nvSpPr>
        <p:spPr>
          <a:xfrm>
            <a:off x="3419872" y="577517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6" name="Freccia in su 45"/>
          <p:cNvSpPr/>
          <p:nvPr/>
        </p:nvSpPr>
        <p:spPr>
          <a:xfrm>
            <a:off x="3408437" y="630932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7" name="Freccia in su 46"/>
          <p:cNvSpPr/>
          <p:nvPr/>
        </p:nvSpPr>
        <p:spPr>
          <a:xfrm>
            <a:off x="5437360" y="6317257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8" name="Freccia in su 47"/>
          <p:cNvSpPr/>
          <p:nvPr/>
        </p:nvSpPr>
        <p:spPr>
          <a:xfrm>
            <a:off x="7502433" y="6317258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</p:spTree>
    <p:extLst>
      <p:ext uri="{BB962C8B-B14F-4D97-AF65-F5344CB8AC3E}">
        <p14:creationId xmlns:p14="http://schemas.microsoft.com/office/powerpoint/2010/main" val="22856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80000" y="4725144"/>
            <a:ext cx="864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 smtClean="0">
                <a:latin typeface="Garamond" panose="02020404030301010803" pitchFamily="18" charset="0"/>
              </a:rPr>
              <a:t>Nella prova di Italiano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latin typeface="Garamond" panose="02020404030301010803" pitchFamily="18" charset="0"/>
              </a:rPr>
              <a:t>i</a:t>
            </a:r>
            <a:r>
              <a:rPr lang="it-IT" sz="1600" dirty="0" smtClean="0">
                <a:latin typeface="Garamond" panose="02020404030301010803" pitchFamily="18" charset="0"/>
              </a:rPr>
              <a:t>l punteggio medio della scuola supera in modo significativo sia la media nazionale che quella del Piemonte ed è in linea con la media del Nord Ovest;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Garamond" panose="02020404030301010803" pitchFamily="18" charset="0"/>
              </a:rPr>
              <a:t>solo due classi sono al di sotto della media nazionale</a:t>
            </a:r>
            <a:r>
              <a:rPr lang="it-IT" sz="16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012160" y="630932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Garamond" panose="02020404030301010803" pitchFamily="18" charset="0"/>
              </a:rPr>
              <a:t>Le classi sono disposte in ordine alfabetico</a:t>
            </a:r>
          </a:p>
          <a:p>
            <a:r>
              <a:rPr lang="it-IT" sz="1200" dirty="0" smtClean="0">
                <a:latin typeface="Garamond" panose="02020404030301010803" pitchFamily="18" charset="0"/>
              </a:rPr>
              <a:t>La linea rossa indica la media  nazionale</a:t>
            </a:r>
            <a:endParaRPr lang="it-IT" sz="1200" dirty="0">
              <a:latin typeface="Garamond" panose="02020404030301010803" pitchFamily="18" charset="0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228971"/>
              </p:ext>
            </p:extLst>
          </p:nvPr>
        </p:nvGraphicFramePr>
        <p:xfrm>
          <a:off x="2217" y="19007"/>
          <a:ext cx="9108503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nettore 1 4"/>
          <p:cNvCxnSpPr/>
          <p:nvPr/>
        </p:nvCxnSpPr>
        <p:spPr>
          <a:xfrm>
            <a:off x="539552" y="2132856"/>
            <a:ext cx="8425360" cy="0"/>
          </a:xfrm>
          <a:prstGeom prst="line">
            <a:avLst/>
          </a:prstGeom>
          <a:ln w="317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115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57108"/>
              </p:ext>
            </p:extLst>
          </p:nvPr>
        </p:nvGraphicFramePr>
        <p:xfrm>
          <a:off x="294496" y="476672"/>
          <a:ext cx="8280920" cy="634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7530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Anno scolastico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Piemonte 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Nord Ovest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Italia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2013-2014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2014-2015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2015-2016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2016-2017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2017-2018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2018-2019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2019-2020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2020-2021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2021-2022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4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2022-2023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Freccia bidirezionale orizzontale 22"/>
          <p:cNvSpPr/>
          <p:nvPr/>
        </p:nvSpPr>
        <p:spPr>
          <a:xfrm>
            <a:off x="3210198" y="1508005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4" name="Freccia in su 23"/>
          <p:cNvSpPr/>
          <p:nvPr/>
        </p:nvSpPr>
        <p:spPr>
          <a:xfrm>
            <a:off x="3349452" y="2553862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6" name="Freccia bidirezionale orizzontale 25"/>
          <p:cNvSpPr/>
          <p:nvPr/>
        </p:nvSpPr>
        <p:spPr>
          <a:xfrm>
            <a:off x="5226422" y="1501655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7" name="Freccia bidirezionale orizzontale 26"/>
          <p:cNvSpPr/>
          <p:nvPr/>
        </p:nvSpPr>
        <p:spPr>
          <a:xfrm>
            <a:off x="3203848" y="4228504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8" name="Freccia in su 27"/>
          <p:cNvSpPr/>
          <p:nvPr/>
        </p:nvSpPr>
        <p:spPr>
          <a:xfrm>
            <a:off x="3349452" y="312992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9" name="Freccia in su 28"/>
          <p:cNvSpPr/>
          <p:nvPr/>
        </p:nvSpPr>
        <p:spPr>
          <a:xfrm>
            <a:off x="5373613" y="1977798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0" name="Freccia in su 29"/>
          <p:cNvSpPr/>
          <p:nvPr/>
        </p:nvSpPr>
        <p:spPr>
          <a:xfrm>
            <a:off x="3347864" y="370599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1" name="Freccia in su 30"/>
          <p:cNvSpPr/>
          <p:nvPr/>
        </p:nvSpPr>
        <p:spPr>
          <a:xfrm>
            <a:off x="5378375" y="2561799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2" name="Freccia in su 31"/>
          <p:cNvSpPr/>
          <p:nvPr/>
        </p:nvSpPr>
        <p:spPr>
          <a:xfrm>
            <a:off x="5373613" y="3139451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5" name="Freccia in su 34"/>
          <p:cNvSpPr/>
          <p:nvPr/>
        </p:nvSpPr>
        <p:spPr>
          <a:xfrm>
            <a:off x="7437098" y="1484784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6" name="Freccia in su 35"/>
          <p:cNvSpPr/>
          <p:nvPr/>
        </p:nvSpPr>
        <p:spPr>
          <a:xfrm>
            <a:off x="7440273" y="1987323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7" name="Freccia in su 36"/>
          <p:cNvSpPr/>
          <p:nvPr/>
        </p:nvSpPr>
        <p:spPr>
          <a:xfrm>
            <a:off x="7443448" y="256180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8" name="Freccia in su 37"/>
          <p:cNvSpPr/>
          <p:nvPr/>
        </p:nvSpPr>
        <p:spPr>
          <a:xfrm>
            <a:off x="7446623" y="3141039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9" name="Freccia in su 38"/>
          <p:cNvSpPr/>
          <p:nvPr/>
        </p:nvSpPr>
        <p:spPr>
          <a:xfrm>
            <a:off x="7448210" y="371234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0" name="Freccia in su 39"/>
          <p:cNvSpPr/>
          <p:nvPr/>
        </p:nvSpPr>
        <p:spPr>
          <a:xfrm>
            <a:off x="7446623" y="421004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1" name="CasellaDiTesto 20"/>
          <p:cNvSpPr txBox="1"/>
          <p:nvPr/>
        </p:nvSpPr>
        <p:spPr>
          <a:xfrm>
            <a:off x="1259632" y="35913"/>
            <a:ext cx="635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Garamond" panose="02020404030301010803" pitchFamily="18" charset="0"/>
              </a:rPr>
              <a:t>Prova di Matematica</a:t>
            </a:r>
            <a:endParaRPr lang="it-IT" sz="3200" b="1" dirty="0">
              <a:latin typeface="Garamond" panose="02020404030301010803" pitchFamily="18" charset="0"/>
            </a:endParaRPr>
          </a:p>
        </p:txBody>
      </p:sp>
      <p:sp>
        <p:nvSpPr>
          <p:cNvPr id="22" name="Freccia in su 21"/>
          <p:cNvSpPr/>
          <p:nvPr/>
        </p:nvSpPr>
        <p:spPr>
          <a:xfrm>
            <a:off x="3365649" y="197857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1" name="Freccia bidirezionale orizzontale 40"/>
          <p:cNvSpPr/>
          <p:nvPr/>
        </p:nvSpPr>
        <p:spPr>
          <a:xfrm>
            <a:off x="5237857" y="3716651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2" name="Freccia bidirezionale orizzontale 41"/>
          <p:cNvSpPr/>
          <p:nvPr/>
        </p:nvSpPr>
        <p:spPr>
          <a:xfrm>
            <a:off x="5237857" y="4214357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5" name="Freccia bidirezionale orizzontale 24"/>
          <p:cNvSpPr/>
          <p:nvPr/>
        </p:nvSpPr>
        <p:spPr>
          <a:xfrm>
            <a:off x="3221633" y="5308624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3" name="Freccia in su 32"/>
          <p:cNvSpPr/>
          <p:nvPr/>
        </p:nvSpPr>
        <p:spPr>
          <a:xfrm>
            <a:off x="7464408" y="529016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4" name="Freccia bidirezionale orizzontale 33"/>
          <p:cNvSpPr/>
          <p:nvPr/>
        </p:nvSpPr>
        <p:spPr>
          <a:xfrm>
            <a:off x="5255642" y="5294477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3" name="Freccia in su 42"/>
          <p:cNvSpPr/>
          <p:nvPr/>
        </p:nvSpPr>
        <p:spPr>
          <a:xfrm>
            <a:off x="3347864" y="5901794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4" name="Freccia in su 43"/>
          <p:cNvSpPr/>
          <p:nvPr/>
        </p:nvSpPr>
        <p:spPr>
          <a:xfrm>
            <a:off x="7448210" y="5908144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5" name="Freccia bidirezionale orizzontale 44"/>
          <p:cNvSpPr/>
          <p:nvPr/>
        </p:nvSpPr>
        <p:spPr>
          <a:xfrm>
            <a:off x="5237857" y="5912455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6" name="Freccia in su 45"/>
          <p:cNvSpPr/>
          <p:nvPr/>
        </p:nvSpPr>
        <p:spPr>
          <a:xfrm>
            <a:off x="3347864" y="6415304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7" name="Freccia in su 46"/>
          <p:cNvSpPr/>
          <p:nvPr/>
        </p:nvSpPr>
        <p:spPr>
          <a:xfrm>
            <a:off x="5376787" y="6423241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48" name="Freccia in su 47"/>
          <p:cNvSpPr/>
          <p:nvPr/>
        </p:nvSpPr>
        <p:spPr>
          <a:xfrm>
            <a:off x="7441860" y="6423242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</p:spTree>
    <p:extLst>
      <p:ext uri="{BB962C8B-B14F-4D97-AF65-F5344CB8AC3E}">
        <p14:creationId xmlns:p14="http://schemas.microsoft.com/office/powerpoint/2010/main" val="2720487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00833"/>
              </p:ext>
            </p:extLst>
          </p:nvPr>
        </p:nvGraphicFramePr>
        <p:xfrm>
          <a:off x="395536" y="944160"/>
          <a:ext cx="8280920" cy="444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6037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Anno scolastico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Piemonte 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Nord Ovest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Italia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2017-2018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2018-2019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2019-2020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2020-2021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2021-2022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2022-2023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Freccia in su 23"/>
          <p:cNvSpPr/>
          <p:nvPr/>
        </p:nvSpPr>
        <p:spPr>
          <a:xfrm>
            <a:off x="3403675" y="2526872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9" name="Freccia in su 28"/>
          <p:cNvSpPr/>
          <p:nvPr/>
        </p:nvSpPr>
        <p:spPr>
          <a:xfrm>
            <a:off x="5427836" y="187880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1" name="Freccia in su 30"/>
          <p:cNvSpPr/>
          <p:nvPr/>
        </p:nvSpPr>
        <p:spPr>
          <a:xfrm>
            <a:off x="5432598" y="2534809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6" name="Freccia in su 35"/>
          <p:cNvSpPr/>
          <p:nvPr/>
        </p:nvSpPr>
        <p:spPr>
          <a:xfrm>
            <a:off x="7494496" y="1888325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7" name="Freccia in su 36"/>
          <p:cNvSpPr/>
          <p:nvPr/>
        </p:nvSpPr>
        <p:spPr>
          <a:xfrm>
            <a:off x="7497671" y="253481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1" name="CasellaDiTesto 20"/>
          <p:cNvSpPr txBox="1"/>
          <p:nvPr/>
        </p:nvSpPr>
        <p:spPr>
          <a:xfrm>
            <a:off x="1259632" y="260648"/>
            <a:ext cx="635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Garamond" panose="02020404030301010803" pitchFamily="18" charset="0"/>
              </a:rPr>
              <a:t>Prova di Inglese – Reading</a:t>
            </a:r>
            <a:endParaRPr lang="it-IT" sz="3200" b="1" dirty="0">
              <a:latin typeface="Garamond" panose="02020404030301010803" pitchFamily="18" charset="0"/>
            </a:endParaRPr>
          </a:p>
        </p:txBody>
      </p:sp>
      <p:sp>
        <p:nvSpPr>
          <p:cNvPr id="22" name="Freccia in su 21"/>
          <p:cNvSpPr/>
          <p:nvPr/>
        </p:nvSpPr>
        <p:spPr>
          <a:xfrm>
            <a:off x="3419872" y="1879578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0" name="Freccia in su 9"/>
          <p:cNvSpPr/>
          <p:nvPr/>
        </p:nvSpPr>
        <p:spPr>
          <a:xfrm>
            <a:off x="3419872" y="367900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1" name="Freccia in su 10"/>
          <p:cNvSpPr/>
          <p:nvPr/>
        </p:nvSpPr>
        <p:spPr>
          <a:xfrm>
            <a:off x="5448795" y="3686937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2" name="Freccia in su 11"/>
          <p:cNvSpPr/>
          <p:nvPr/>
        </p:nvSpPr>
        <p:spPr>
          <a:xfrm>
            <a:off x="7513868" y="3686938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3" name="Freccia in su 12"/>
          <p:cNvSpPr/>
          <p:nvPr/>
        </p:nvSpPr>
        <p:spPr>
          <a:xfrm>
            <a:off x="3419872" y="4327072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4" name="Freccia in su 13"/>
          <p:cNvSpPr/>
          <p:nvPr/>
        </p:nvSpPr>
        <p:spPr>
          <a:xfrm>
            <a:off x="5448795" y="4335009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5" name="Freccia in su 14"/>
          <p:cNvSpPr/>
          <p:nvPr/>
        </p:nvSpPr>
        <p:spPr>
          <a:xfrm>
            <a:off x="7513868" y="433501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6" name="Freccia in su 15"/>
          <p:cNvSpPr/>
          <p:nvPr/>
        </p:nvSpPr>
        <p:spPr>
          <a:xfrm>
            <a:off x="3408437" y="490313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7" name="Freccia in su 16"/>
          <p:cNvSpPr/>
          <p:nvPr/>
        </p:nvSpPr>
        <p:spPr>
          <a:xfrm>
            <a:off x="5437360" y="4911073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8" name="Freccia in su 17"/>
          <p:cNvSpPr/>
          <p:nvPr/>
        </p:nvSpPr>
        <p:spPr>
          <a:xfrm>
            <a:off x="7502433" y="4911074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</p:spTree>
    <p:extLst>
      <p:ext uri="{BB962C8B-B14F-4D97-AF65-F5344CB8AC3E}">
        <p14:creationId xmlns:p14="http://schemas.microsoft.com/office/powerpoint/2010/main" val="349850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24916"/>
              </p:ext>
            </p:extLst>
          </p:nvPr>
        </p:nvGraphicFramePr>
        <p:xfrm>
          <a:off x="395536" y="944160"/>
          <a:ext cx="8280920" cy="444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6037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Anno scolastico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Piemonte 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Nord Ovest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Punteggio Italia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2017-2018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2018-2019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2019-2020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/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2020-2021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2021-2022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3779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Garamond" panose="02020404030301010803" pitchFamily="18" charset="0"/>
                        </a:rPr>
                        <a:t>2022-2023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Freccia in su 23"/>
          <p:cNvSpPr/>
          <p:nvPr/>
        </p:nvSpPr>
        <p:spPr>
          <a:xfrm>
            <a:off x="3403675" y="2526872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9" name="Freccia in su 28"/>
          <p:cNvSpPr/>
          <p:nvPr/>
        </p:nvSpPr>
        <p:spPr>
          <a:xfrm>
            <a:off x="5427836" y="187880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1" name="Freccia in su 30"/>
          <p:cNvSpPr/>
          <p:nvPr/>
        </p:nvSpPr>
        <p:spPr>
          <a:xfrm>
            <a:off x="5432598" y="2534809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6" name="Freccia in su 35"/>
          <p:cNvSpPr/>
          <p:nvPr/>
        </p:nvSpPr>
        <p:spPr>
          <a:xfrm>
            <a:off x="7494496" y="1888325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37" name="Freccia in su 36"/>
          <p:cNvSpPr/>
          <p:nvPr/>
        </p:nvSpPr>
        <p:spPr>
          <a:xfrm>
            <a:off x="7497671" y="253481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21" name="CasellaDiTesto 20"/>
          <p:cNvSpPr txBox="1"/>
          <p:nvPr/>
        </p:nvSpPr>
        <p:spPr>
          <a:xfrm>
            <a:off x="1259632" y="260648"/>
            <a:ext cx="635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Garamond" panose="02020404030301010803" pitchFamily="18" charset="0"/>
              </a:rPr>
              <a:t>Prova di Inglese – </a:t>
            </a:r>
            <a:r>
              <a:rPr lang="it-IT" sz="3200" b="1" dirty="0" err="1" smtClean="0">
                <a:latin typeface="Garamond" panose="02020404030301010803" pitchFamily="18" charset="0"/>
              </a:rPr>
              <a:t>Listening</a:t>
            </a:r>
            <a:endParaRPr lang="it-IT" sz="3200" b="1" dirty="0">
              <a:latin typeface="Garamond" panose="02020404030301010803" pitchFamily="18" charset="0"/>
            </a:endParaRPr>
          </a:p>
        </p:txBody>
      </p:sp>
      <p:sp>
        <p:nvSpPr>
          <p:cNvPr id="22" name="Freccia in su 21"/>
          <p:cNvSpPr/>
          <p:nvPr/>
        </p:nvSpPr>
        <p:spPr>
          <a:xfrm>
            <a:off x="3419872" y="1879578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0" name="Freccia in su 9"/>
          <p:cNvSpPr/>
          <p:nvPr/>
        </p:nvSpPr>
        <p:spPr>
          <a:xfrm>
            <a:off x="3408437" y="367900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1" name="Freccia in su 10"/>
          <p:cNvSpPr/>
          <p:nvPr/>
        </p:nvSpPr>
        <p:spPr>
          <a:xfrm>
            <a:off x="5437360" y="3686937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2" name="Freccia in su 11"/>
          <p:cNvSpPr/>
          <p:nvPr/>
        </p:nvSpPr>
        <p:spPr>
          <a:xfrm>
            <a:off x="7502433" y="3686938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3" name="Freccia in su 12"/>
          <p:cNvSpPr/>
          <p:nvPr/>
        </p:nvSpPr>
        <p:spPr>
          <a:xfrm>
            <a:off x="3419872" y="4327072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5" name="Freccia in su 14"/>
          <p:cNvSpPr/>
          <p:nvPr/>
        </p:nvSpPr>
        <p:spPr>
          <a:xfrm>
            <a:off x="7513868" y="4335010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6" name="Freccia bidirezionale orizzontale 15"/>
          <p:cNvSpPr/>
          <p:nvPr/>
        </p:nvSpPr>
        <p:spPr>
          <a:xfrm>
            <a:off x="5292080" y="4365104"/>
            <a:ext cx="515491" cy="272679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7" name="Freccia in su 16"/>
          <p:cNvSpPr/>
          <p:nvPr/>
        </p:nvSpPr>
        <p:spPr>
          <a:xfrm>
            <a:off x="3419872" y="4903136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8" name="Freccia in su 17"/>
          <p:cNvSpPr/>
          <p:nvPr/>
        </p:nvSpPr>
        <p:spPr>
          <a:xfrm>
            <a:off x="5448795" y="4911073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  <p:sp>
        <p:nvSpPr>
          <p:cNvPr id="19" name="Freccia in su 18"/>
          <p:cNvSpPr/>
          <p:nvPr/>
        </p:nvSpPr>
        <p:spPr>
          <a:xfrm>
            <a:off x="7513868" y="4911074"/>
            <a:ext cx="237919" cy="318126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/>
          </a:p>
        </p:txBody>
      </p:sp>
    </p:spTree>
    <p:extLst>
      <p:ext uri="{BB962C8B-B14F-4D97-AF65-F5344CB8AC3E}">
        <p14:creationId xmlns:p14="http://schemas.microsoft.com/office/powerpoint/2010/main" val="1134568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5966666" cy="2423346"/>
          </a:xfrm>
        </p:spPr>
        <p:txBody>
          <a:bodyPr/>
          <a:lstStyle/>
          <a:p>
            <a:pPr marL="0" indent="0">
              <a:buNone/>
            </a:pPr>
            <a:r>
              <a:rPr lang="it-IT" sz="4800" dirty="0" smtClean="0">
                <a:latin typeface="Garamond" panose="02020404030301010803" pitchFamily="18" charset="0"/>
              </a:rPr>
              <a:t>INCIDENZA VARIABILITA’ ESCS</a:t>
            </a:r>
            <a:endParaRPr lang="it-IT" sz="4800" dirty="0">
              <a:latin typeface="Garamond" panose="02020404030301010803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2852936"/>
            <a:ext cx="7920880" cy="259228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it-IT" sz="1800" dirty="0" smtClean="0">
                <a:latin typeface="Garamond" panose="02020404030301010803" pitchFamily="18" charset="0"/>
              </a:rPr>
              <a:t>L’incidenza </a:t>
            </a:r>
            <a:r>
              <a:rPr lang="it-IT" sz="1800" dirty="0">
                <a:latin typeface="Garamond" panose="02020404030301010803" pitchFamily="18" charset="0"/>
              </a:rPr>
              <a:t>della variabilità </a:t>
            </a:r>
            <a:r>
              <a:rPr lang="it-IT" sz="1800" dirty="0" smtClean="0">
                <a:latin typeface="Garamond" panose="02020404030301010803" pitchFamily="18" charset="0"/>
              </a:rPr>
              <a:t>ESCS </a:t>
            </a:r>
            <a:r>
              <a:rPr lang="it-IT" sz="1800" dirty="0">
                <a:latin typeface="Garamond" panose="02020404030301010803" pitchFamily="18" charset="0"/>
              </a:rPr>
              <a:t>mette a confronto la variabilità dei risultati di ogni prova tra tutte le classi della scuola, rispetto alla variabilità dei risultati della stessa prova </a:t>
            </a:r>
            <a:r>
              <a:rPr lang="it-IT" sz="1800" dirty="0" smtClean="0">
                <a:latin typeface="Garamond" panose="02020404030301010803" pitchFamily="18" charset="0"/>
              </a:rPr>
              <a:t>del campione nazionale. È </a:t>
            </a:r>
            <a:r>
              <a:rPr lang="it-IT" sz="1800" dirty="0">
                <a:latin typeface="Garamond" panose="02020404030301010803" pitchFamily="18" charset="0"/>
              </a:rPr>
              <a:t>opportuno rilevare che </a:t>
            </a:r>
            <a:r>
              <a:rPr lang="it-IT" sz="1800" b="1" i="1" u="sng" dirty="0">
                <a:latin typeface="Garamond" panose="02020404030301010803" pitchFamily="18" charset="0"/>
              </a:rPr>
              <a:t>un basso livello di variabilità tra le classi indica un alto </a:t>
            </a:r>
            <a:r>
              <a:rPr lang="it-IT" sz="1800" b="1" i="1" u="sng" dirty="0" smtClean="0">
                <a:latin typeface="Garamond" panose="02020404030301010803" pitchFamily="18" charset="0"/>
              </a:rPr>
              <a:t>tasso </a:t>
            </a:r>
            <a:r>
              <a:rPr lang="it-IT" sz="1800" b="1" i="1" u="sng" dirty="0">
                <a:latin typeface="Garamond" panose="02020404030301010803" pitchFamily="18" charset="0"/>
              </a:rPr>
              <a:t>di equilibrio nella loro composizione</a:t>
            </a:r>
            <a:r>
              <a:rPr lang="it-IT" sz="1800" dirty="0">
                <a:latin typeface="Garamond" panose="02020404030301010803" pitchFamily="18" charset="0"/>
              </a:rPr>
              <a:t> e quindi </a:t>
            </a:r>
            <a:r>
              <a:rPr lang="it-IT" sz="1800" dirty="0" smtClean="0">
                <a:latin typeface="Garamond" panose="02020404030301010803" pitchFamily="18" charset="0"/>
              </a:rPr>
              <a:t>una complementare </a:t>
            </a:r>
            <a:r>
              <a:rPr lang="it-IT" sz="1800" dirty="0">
                <a:latin typeface="Garamond" panose="02020404030301010803" pitchFamily="18" charset="0"/>
              </a:rPr>
              <a:t>maggiore variabilità al loro interno dove saranno presenti tutti i livelli di rendimento, dalle eccellenze fino alle difficoltà </a:t>
            </a:r>
            <a:r>
              <a:rPr lang="it-IT" sz="1800" dirty="0" smtClean="0">
                <a:latin typeface="Garamond" panose="02020404030301010803" pitchFamily="18" charset="0"/>
              </a:rPr>
              <a:t>conclamate. </a:t>
            </a:r>
            <a:endParaRPr lang="it-IT" sz="1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60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1916832"/>
            <a:ext cx="8712968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it-IT" dirty="0">
                <a:latin typeface="Garamond" panose="02020404030301010803" pitchFamily="18" charset="0"/>
              </a:rPr>
              <a:t>Come più volte mostrato dalle ricerche sul campo dell’educazione, una composizione eterogenea delle classi, sia da un punto di vista di status </a:t>
            </a:r>
            <a:r>
              <a:rPr lang="it-IT" dirty="0" smtClean="0">
                <a:latin typeface="Garamond" panose="02020404030301010803" pitchFamily="18" charset="0"/>
              </a:rPr>
              <a:t>socio-economico-culturale </a:t>
            </a:r>
            <a:r>
              <a:rPr lang="it-IT" dirty="0">
                <a:latin typeface="Garamond" panose="02020404030301010803" pitchFamily="18" charset="0"/>
              </a:rPr>
              <a:t>che da un punto di vista di preparazione in ingresso, produce un effetto virtuoso sugli apprendimenti degli studenti, specie per quelli </a:t>
            </a:r>
            <a:r>
              <a:rPr lang="it-IT" dirty="0" smtClean="0">
                <a:latin typeface="Garamond" panose="02020404030301010803" pitchFamily="18" charset="0"/>
              </a:rPr>
              <a:t>più deboli</a:t>
            </a:r>
            <a:r>
              <a:rPr lang="it-IT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0631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068779"/>
              </p:ext>
            </p:extLst>
          </p:nvPr>
        </p:nvGraphicFramePr>
        <p:xfrm>
          <a:off x="0" y="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59839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1052736"/>
            <a:ext cx="89289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>
                <a:latin typeface="Garamond" panose="02020404030301010803" pitchFamily="18" charset="0"/>
              </a:rPr>
              <a:t>Le due colonne più a destra </a:t>
            </a:r>
            <a:r>
              <a:rPr lang="it-IT" sz="2000" dirty="0" smtClean="0">
                <a:latin typeface="Garamond" panose="02020404030301010803" pitchFamily="18" charset="0"/>
              </a:rPr>
              <a:t>indicano </a:t>
            </a:r>
            <a:r>
              <a:rPr lang="it-IT" sz="2000" dirty="0">
                <a:latin typeface="Garamond" panose="02020404030301010803" pitchFamily="18" charset="0"/>
              </a:rPr>
              <a:t>la variabilità dell’indice del background socio-economico-culturale tra classi di un determinato livello </a:t>
            </a:r>
            <a:r>
              <a:rPr lang="it-IT" sz="2000" dirty="0" smtClean="0">
                <a:latin typeface="Garamond" panose="02020404030301010803" pitchFamily="18" charset="0"/>
              </a:rPr>
              <a:t>scolastico della </a:t>
            </a:r>
            <a:r>
              <a:rPr lang="it-IT" sz="2000" dirty="0">
                <a:latin typeface="Garamond" panose="02020404030301010803" pitchFamily="18" charset="0"/>
              </a:rPr>
              <a:t>scuola, rispetto alla variabilità tra classi dello stesso livello scolastico del </a:t>
            </a:r>
            <a:r>
              <a:rPr lang="it-IT" sz="2000" dirty="0" smtClean="0">
                <a:latin typeface="Garamond" panose="02020404030301010803" pitchFamily="18" charset="0"/>
              </a:rPr>
              <a:t>campione nazionale</a:t>
            </a:r>
            <a:r>
              <a:rPr lang="it-IT" sz="2000" dirty="0">
                <a:latin typeface="Garamond" panose="020204040303010108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it-IT" sz="2000" dirty="0">
                <a:latin typeface="Garamond" panose="02020404030301010803" pitchFamily="18" charset="0"/>
              </a:rPr>
              <a:t>Questo grafico, nel suo complesso, </a:t>
            </a:r>
            <a:r>
              <a:rPr lang="it-IT" sz="2000" dirty="0" smtClean="0">
                <a:latin typeface="Garamond" panose="02020404030301010803" pitchFamily="18" charset="0"/>
              </a:rPr>
              <a:t>mette </a:t>
            </a:r>
            <a:r>
              <a:rPr lang="it-IT" sz="2000" dirty="0">
                <a:latin typeface="Garamond" panose="02020404030301010803" pitchFamily="18" charset="0"/>
              </a:rPr>
              <a:t>in </a:t>
            </a:r>
            <a:r>
              <a:rPr lang="it-IT" sz="2000" dirty="0" smtClean="0">
                <a:latin typeface="Garamond" panose="02020404030301010803" pitchFamily="18" charset="0"/>
              </a:rPr>
              <a:t>luce </a:t>
            </a:r>
            <a:r>
              <a:rPr lang="it-IT" sz="2000" dirty="0">
                <a:latin typeface="Garamond" panose="02020404030301010803" pitchFamily="18" charset="0"/>
              </a:rPr>
              <a:t>le </a:t>
            </a:r>
            <a:r>
              <a:rPr lang="it-IT" sz="2000" dirty="0" smtClean="0">
                <a:latin typeface="Garamond" panose="02020404030301010803" pitchFamily="18" charset="0"/>
              </a:rPr>
              <a:t>scelte operate </a:t>
            </a:r>
            <a:r>
              <a:rPr lang="it-IT" sz="2000" dirty="0">
                <a:latin typeface="Garamond" panose="02020404030301010803" pitchFamily="18" charset="0"/>
              </a:rPr>
              <a:t>dalla scuola rispetto alla formazione delle classi: un’alta </a:t>
            </a:r>
            <a:r>
              <a:rPr lang="it-IT" sz="2000" dirty="0" smtClean="0">
                <a:latin typeface="Garamond" panose="02020404030301010803" pitchFamily="18" charset="0"/>
              </a:rPr>
              <a:t>variabilità dell’indice </a:t>
            </a:r>
            <a:r>
              <a:rPr lang="it-IT" sz="2000" dirty="0">
                <a:latin typeface="Garamond" panose="02020404030301010803" pitchFamily="18" charset="0"/>
              </a:rPr>
              <a:t>ESCS tra le classi della scuola indica una forte differenza tra le </a:t>
            </a:r>
            <a:r>
              <a:rPr lang="it-IT" sz="2000" dirty="0" smtClean="0">
                <a:latin typeface="Garamond" panose="02020404030301010803" pitchFamily="18" charset="0"/>
              </a:rPr>
              <a:t>classi rispetto </a:t>
            </a:r>
            <a:r>
              <a:rPr lang="it-IT" sz="2000" dirty="0">
                <a:latin typeface="Garamond" panose="02020404030301010803" pitchFamily="18" charset="0"/>
              </a:rPr>
              <a:t>al background familiare degli alunni a fronte di una </a:t>
            </a:r>
            <a:r>
              <a:rPr lang="it-IT" sz="2000" dirty="0" smtClean="0">
                <a:latin typeface="Garamond" panose="02020404030301010803" pitchFamily="18" charset="0"/>
              </a:rPr>
              <a:t>composizione all’interno </a:t>
            </a:r>
            <a:r>
              <a:rPr lang="it-IT" sz="2000" dirty="0">
                <a:latin typeface="Garamond" panose="02020404030301010803" pitchFamily="18" charset="0"/>
              </a:rPr>
              <a:t>delle classi eccessivamente omogenea (situazione non auspicabile). </a:t>
            </a:r>
            <a:r>
              <a:rPr lang="it-IT" sz="2000" b="1" i="1" u="sng" dirty="0" smtClean="0">
                <a:latin typeface="Garamond" panose="02020404030301010803" pitchFamily="18" charset="0"/>
              </a:rPr>
              <a:t>Nel caso del nostro Istituto si </a:t>
            </a:r>
            <a:r>
              <a:rPr lang="it-IT" sz="2000" b="1" i="1" u="sng" dirty="0" err="1" smtClean="0">
                <a:latin typeface="Garamond" panose="02020404030301010803" pitchFamily="18" charset="0"/>
              </a:rPr>
              <a:t>puo’</a:t>
            </a:r>
            <a:r>
              <a:rPr lang="it-IT" sz="2000" b="1" i="1" u="sng" dirty="0" smtClean="0">
                <a:latin typeface="Garamond" panose="02020404030301010803" pitchFamily="18" charset="0"/>
              </a:rPr>
              <a:t> notare che le classi si presentano eterogenee </a:t>
            </a:r>
            <a:r>
              <a:rPr lang="it-IT" sz="2000" b="1" i="1" u="sng" dirty="0" smtClean="0">
                <a:latin typeface="Garamond" panose="02020404030301010803" pitchFamily="18" charset="0"/>
              </a:rPr>
              <a:t>relativamente a tali parametri</a:t>
            </a:r>
            <a:r>
              <a:rPr lang="it-IT" sz="2000" b="1" i="1" u="sng" dirty="0" smtClean="0">
                <a:latin typeface="Garamond" panose="02020404030301010803" pitchFamily="18" charset="0"/>
              </a:rPr>
              <a:t>, </a:t>
            </a:r>
            <a:r>
              <a:rPr lang="it-IT" sz="2000" b="1" i="1" u="sng" dirty="0" smtClean="0">
                <a:latin typeface="Garamond" panose="02020404030301010803" pitchFamily="18" charset="0"/>
              </a:rPr>
              <a:t>producendo un </a:t>
            </a:r>
            <a:r>
              <a:rPr lang="it-IT" sz="2000" b="1" i="1" u="sng" dirty="0">
                <a:latin typeface="Garamond" panose="02020404030301010803" pitchFamily="18" charset="0"/>
              </a:rPr>
              <a:t>effetto virtuoso sugli apprendimenti degli studenti</a:t>
            </a:r>
            <a:r>
              <a:rPr lang="it-IT" sz="2000" b="1" i="1" u="sng" dirty="0" smtClean="0">
                <a:latin typeface="Garamond" panose="02020404030301010803" pitchFamily="18" charset="0"/>
              </a:rPr>
              <a:t>, specie </a:t>
            </a:r>
            <a:r>
              <a:rPr lang="it-IT" sz="2000" b="1" i="1" u="sng" dirty="0">
                <a:latin typeface="Garamond" panose="02020404030301010803" pitchFamily="18" charset="0"/>
              </a:rPr>
              <a:t>per quelli più deboli.</a:t>
            </a:r>
          </a:p>
        </p:txBody>
      </p:sp>
    </p:spTree>
    <p:extLst>
      <p:ext uri="{BB962C8B-B14F-4D97-AF65-F5344CB8AC3E}">
        <p14:creationId xmlns:p14="http://schemas.microsoft.com/office/powerpoint/2010/main" val="4023065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47664" y="332656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Conclusioni</a:t>
            </a:r>
            <a:endParaRPr lang="it-IT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836712"/>
            <a:ext cx="856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Garamond" panose="02020404030301010803" pitchFamily="18" charset="0"/>
              </a:rPr>
              <a:t>I risultati medi dell’ I.C. Paolo e Rita Borsellino, in ogni prova sono superiori ai parametri di riferimento di Italia, Piemonte e Nord Ovest.</a:t>
            </a:r>
            <a:endParaRPr lang="it-IT" sz="2000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Garamond" panose="02020404030301010803" pitchFamily="18" charset="0"/>
              </a:rPr>
              <a:t>Il 28,2 % degli allievi ha raggiunto esiti di livello alto nelle prove di Italiano e Matematica.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>
                <a:latin typeface="Garamond" panose="02020404030301010803" pitchFamily="18" charset="0"/>
              </a:rPr>
              <a:t>Il </a:t>
            </a:r>
            <a:r>
              <a:rPr lang="it-IT" sz="2000" dirty="0" smtClean="0">
                <a:latin typeface="Garamond" panose="02020404030301010803" pitchFamily="18" charset="0"/>
              </a:rPr>
              <a:t>  82,4 % </a:t>
            </a:r>
            <a:r>
              <a:rPr lang="it-IT" sz="2000" dirty="0">
                <a:latin typeface="Garamond" panose="02020404030301010803" pitchFamily="18" charset="0"/>
              </a:rPr>
              <a:t>degli allievi ha raggiunto esiti di </a:t>
            </a:r>
            <a:r>
              <a:rPr lang="it-IT" sz="2000" dirty="0" smtClean="0">
                <a:latin typeface="Garamond" panose="02020404030301010803" pitchFamily="18" charset="0"/>
              </a:rPr>
              <a:t>livello A2 nelle due prove </a:t>
            </a:r>
            <a:r>
              <a:rPr lang="it-IT" sz="2000" dirty="0">
                <a:latin typeface="Garamond" panose="02020404030301010803" pitchFamily="18" charset="0"/>
              </a:rPr>
              <a:t>di </a:t>
            </a:r>
            <a:r>
              <a:rPr lang="it-IT" sz="2000" dirty="0" smtClean="0">
                <a:latin typeface="Garamond" panose="02020404030301010803" pitchFamily="18" charset="0"/>
              </a:rPr>
              <a:t>Inglese.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Garamond" panose="02020404030301010803" pitchFamily="18" charset="0"/>
              </a:rPr>
              <a:t>La variabilità ESCS è bassa e sempre molto inferiore rispetto ai parametri di riferimento nazionale indicando che le </a:t>
            </a:r>
            <a:r>
              <a:rPr lang="it-IT" sz="2000" dirty="0">
                <a:latin typeface="Garamond" panose="02020404030301010803" pitchFamily="18" charset="0"/>
              </a:rPr>
              <a:t>classi </a:t>
            </a:r>
            <a:r>
              <a:rPr lang="it-IT" sz="2000" dirty="0" smtClean="0">
                <a:latin typeface="Garamond" panose="02020404030301010803" pitchFamily="18" charset="0"/>
              </a:rPr>
              <a:t>risultano </a:t>
            </a:r>
            <a:r>
              <a:rPr lang="it-IT" sz="2000" dirty="0" smtClean="0">
                <a:latin typeface="Garamond" panose="02020404030301010803" pitchFamily="18" charset="0"/>
              </a:rPr>
              <a:t>composte in modo eterogeneo rispetto al background socio-economico-culturale delle famiglie di provenienza e alle competenze in ingresso, producendo </a:t>
            </a:r>
            <a:r>
              <a:rPr lang="it-IT" sz="2000" dirty="0">
                <a:latin typeface="Garamond" panose="02020404030301010803" pitchFamily="18" charset="0"/>
              </a:rPr>
              <a:t>un effetto virtuoso sugli apprendimenti degli studenti, specie per quelli più deboli</a:t>
            </a:r>
            <a:r>
              <a:rPr lang="it-IT" sz="2000" dirty="0" smtClean="0">
                <a:latin typeface="Garamond" panose="02020404030301010803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Garamond" panose="02020404030301010803" pitchFamily="18" charset="0"/>
              </a:rPr>
              <a:t>Complessivamente gli alunni stranieri di I e II generazione hanno raggiunto buoni livelli, con esiti molto soddisfacenti nelle prove di Inglese.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Garamond" panose="02020404030301010803" pitchFamily="18" charset="0"/>
              </a:rPr>
              <a:t>I dati relativi al </a:t>
            </a:r>
            <a:r>
              <a:rPr lang="it-IT" sz="2000" dirty="0" err="1" smtClean="0">
                <a:latin typeface="Garamond" panose="02020404030301010803" pitchFamily="18" charset="0"/>
              </a:rPr>
              <a:t>Cheating</a:t>
            </a:r>
            <a:r>
              <a:rPr lang="it-IT" sz="2000" dirty="0" smtClean="0">
                <a:latin typeface="Garamond" panose="02020404030301010803" pitchFamily="18" charset="0"/>
              </a:rPr>
              <a:t> per la Secondaria di Primo grado non sono rilevanti.</a:t>
            </a:r>
            <a:endParaRPr lang="it-IT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2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80000" y="4725144"/>
            <a:ext cx="864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 smtClean="0">
                <a:latin typeface="Garamond" panose="02020404030301010803" pitchFamily="18" charset="0"/>
              </a:rPr>
              <a:t>Nella prova di Matematica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latin typeface="Garamond" panose="02020404030301010803" pitchFamily="18" charset="0"/>
              </a:rPr>
              <a:t>I</a:t>
            </a:r>
            <a:r>
              <a:rPr lang="it-IT" sz="1600" dirty="0" smtClean="0">
                <a:latin typeface="Garamond" panose="02020404030301010803" pitchFamily="18" charset="0"/>
              </a:rPr>
              <a:t>l punteggio medio della scuola supera in modo significativo sia la media nazionale, la media del Piemonte e la media del Nord Ovest;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Garamond" panose="02020404030301010803" pitchFamily="18" charset="0"/>
              </a:rPr>
              <a:t>Nessuna classe è al di sotto della media nazionale.</a:t>
            </a:r>
            <a:endParaRPr lang="it-IT" sz="1600" dirty="0">
              <a:latin typeface="Garamond" panose="02020404030301010803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012160" y="630932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Garamond" panose="02020404030301010803" pitchFamily="18" charset="0"/>
              </a:rPr>
              <a:t>Le classi sono disposte in ordine alfabetico</a:t>
            </a:r>
          </a:p>
          <a:p>
            <a:r>
              <a:rPr lang="it-IT" sz="1200" dirty="0" smtClean="0">
                <a:latin typeface="Garamond" panose="02020404030301010803" pitchFamily="18" charset="0"/>
              </a:rPr>
              <a:t>La linea rossa indica la media  nazionale</a:t>
            </a:r>
            <a:endParaRPr lang="it-IT" sz="1200" dirty="0">
              <a:latin typeface="Garamond" panose="02020404030301010803" pitchFamily="18" charset="0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38483"/>
              </p:ext>
            </p:extLst>
          </p:nvPr>
        </p:nvGraphicFramePr>
        <p:xfrm>
          <a:off x="0" y="0"/>
          <a:ext cx="9108504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nettore 1 2"/>
          <p:cNvCxnSpPr/>
          <p:nvPr/>
        </p:nvCxnSpPr>
        <p:spPr>
          <a:xfrm>
            <a:off x="539552" y="2276872"/>
            <a:ext cx="8280920" cy="0"/>
          </a:xfrm>
          <a:prstGeom prst="line">
            <a:avLst/>
          </a:prstGeom>
          <a:ln w="317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73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80000" y="4725144"/>
            <a:ext cx="864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 smtClean="0">
                <a:latin typeface="Garamond" panose="02020404030301010803" pitchFamily="18" charset="0"/>
              </a:rPr>
              <a:t>Nella prova di Inglese – </a:t>
            </a:r>
            <a:r>
              <a:rPr lang="it-IT" sz="1600" dirty="0" err="1" smtClean="0">
                <a:latin typeface="Garamond" panose="02020404030301010803" pitchFamily="18" charset="0"/>
              </a:rPr>
              <a:t>reading</a:t>
            </a:r>
            <a:r>
              <a:rPr lang="it-IT" sz="1600" dirty="0" smtClean="0">
                <a:latin typeface="Garamond" panose="02020404030301010803" pitchFamily="18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latin typeface="Garamond" panose="02020404030301010803" pitchFamily="18" charset="0"/>
              </a:rPr>
              <a:t>Il punteggio medio della scuola supera in modo significativo sia la media nazionale, la media del Piemonte e la media del Nord Ovest;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latin typeface="Garamond" panose="02020404030301010803" pitchFamily="18" charset="0"/>
              </a:rPr>
              <a:t>Nessuna classe è al di sotto della media nazionale.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012160" y="630932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Garamond" panose="02020404030301010803" pitchFamily="18" charset="0"/>
              </a:rPr>
              <a:t>Le classi sono disposte in ordine alfabetico</a:t>
            </a:r>
          </a:p>
          <a:p>
            <a:r>
              <a:rPr lang="it-IT" sz="1200" dirty="0" smtClean="0">
                <a:latin typeface="Garamond" panose="02020404030301010803" pitchFamily="18" charset="0"/>
              </a:rPr>
              <a:t>La linea rossa indica la media  nazionale</a:t>
            </a:r>
            <a:endParaRPr lang="it-IT" sz="1200" dirty="0">
              <a:latin typeface="Garamond" panose="02020404030301010803" pitchFamily="18" charset="0"/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815331"/>
              </p:ext>
            </p:extLst>
          </p:nvPr>
        </p:nvGraphicFramePr>
        <p:xfrm>
          <a:off x="0" y="0"/>
          <a:ext cx="914400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nettore 1 2"/>
          <p:cNvCxnSpPr/>
          <p:nvPr/>
        </p:nvCxnSpPr>
        <p:spPr>
          <a:xfrm>
            <a:off x="395536" y="2060848"/>
            <a:ext cx="8424464" cy="0"/>
          </a:xfrm>
          <a:prstGeom prst="line">
            <a:avLst/>
          </a:prstGeom>
          <a:ln w="317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7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0000" y="4725144"/>
            <a:ext cx="864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 smtClean="0">
                <a:latin typeface="Garamond" panose="02020404030301010803" pitchFamily="18" charset="0"/>
              </a:rPr>
              <a:t>Nella prova di Inglese – </a:t>
            </a:r>
            <a:r>
              <a:rPr lang="it-IT" sz="1600" dirty="0" err="1" smtClean="0">
                <a:latin typeface="Garamond" panose="02020404030301010803" pitchFamily="18" charset="0"/>
              </a:rPr>
              <a:t>listening</a:t>
            </a:r>
            <a:r>
              <a:rPr lang="it-IT" sz="1600" dirty="0" smtClean="0">
                <a:latin typeface="Garamond" panose="02020404030301010803" pitchFamily="18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latin typeface="Garamond" panose="02020404030301010803" pitchFamily="18" charset="0"/>
              </a:rPr>
              <a:t>Il punteggio medio della scuola supera in modo significativo sia la media nazionale, la media del Piemonte e la media del Nord Ovest;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latin typeface="Garamond" panose="02020404030301010803" pitchFamily="18" charset="0"/>
              </a:rPr>
              <a:t>Nessuna classe è al di sotto della media nazionale</a:t>
            </a:r>
            <a:r>
              <a:rPr lang="it-IT" sz="1600" dirty="0" smtClean="0">
                <a:latin typeface="Garamond" panose="02020404030301010803" pitchFamily="18" charset="0"/>
              </a:rPr>
              <a:t>.</a:t>
            </a:r>
            <a:endParaRPr lang="it-IT" sz="1600" dirty="0">
              <a:latin typeface="Garamond" panose="02020404030301010803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012160" y="630932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Garamond" panose="02020404030301010803" pitchFamily="18" charset="0"/>
              </a:rPr>
              <a:t>Le classi sono disposte in ordine alfabetico</a:t>
            </a:r>
          </a:p>
          <a:p>
            <a:r>
              <a:rPr lang="it-IT" sz="1200" dirty="0" smtClean="0">
                <a:latin typeface="Garamond" panose="02020404030301010803" pitchFamily="18" charset="0"/>
              </a:rPr>
              <a:t>La linea rossa indica la media  nazionale</a:t>
            </a:r>
            <a:endParaRPr lang="it-IT" sz="1200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873775"/>
              </p:ext>
            </p:extLst>
          </p:nvPr>
        </p:nvGraphicFramePr>
        <p:xfrm>
          <a:off x="0" y="1"/>
          <a:ext cx="9108503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nettore 1 9"/>
          <p:cNvCxnSpPr/>
          <p:nvPr/>
        </p:nvCxnSpPr>
        <p:spPr>
          <a:xfrm>
            <a:off x="611560" y="2060848"/>
            <a:ext cx="8208440" cy="0"/>
          </a:xfrm>
          <a:prstGeom prst="line">
            <a:avLst/>
          </a:prstGeom>
          <a:ln w="317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5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80000" y="5481082"/>
            <a:ext cx="8640000" cy="972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 smtClean="0">
                <a:latin typeface="Garamond" panose="02020404030301010803" pitchFamily="18" charset="0"/>
              </a:rPr>
              <a:t>I risultati degli alunni stranieri di I e II generazione</a:t>
            </a:r>
            <a:r>
              <a:rPr lang="it-IT" sz="2000" dirty="0">
                <a:latin typeface="Garamond" panose="02020404030301010803" pitchFamily="18" charset="0"/>
              </a:rPr>
              <a:t>,</a:t>
            </a:r>
            <a:r>
              <a:rPr lang="it-IT" sz="2000" dirty="0" smtClean="0">
                <a:latin typeface="Garamond" panose="02020404030301010803" pitchFamily="18" charset="0"/>
              </a:rPr>
              <a:t> nella prova di Italiano, si attestano ad un livello medio-basso.</a:t>
            </a:r>
          </a:p>
        </p:txBody>
      </p:sp>
      <p:sp>
        <p:nvSpPr>
          <p:cNvPr id="2" name="Rettangolo 1"/>
          <p:cNvSpPr/>
          <p:nvPr/>
        </p:nvSpPr>
        <p:spPr>
          <a:xfrm>
            <a:off x="1547664" y="44624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dirty="0"/>
              <a:t>ESITO ALUNNI STRANIERI I E II GENERAZIONE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515224"/>
              </p:ext>
            </p:extLst>
          </p:nvPr>
        </p:nvGraphicFramePr>
        <p:xfrm>
          <a:off x="0" y="690955"/>
          <a:ext cx="9144000" cy="4790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42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0000" y="5625098"/>
            <a:ext cx="86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 smtClean="0">
                <a:latin typeface="Garamond" panose="02020404030301010803" pitchFamily="18" charset="0"/>
              </a:rPr>
              <a:t>I risultati degli alunni stranieri di I e II generazione</a:t>
            </a:r>
            <a:r>
              <a:rPr lang="it-IT" sz="2000" dirty="0">
                <a:latin typeface="Garamond" panose="02020404030301010803" pitchFamily="18" charset="0"/>
              </a:rPr>
              <a:t>,</a:t>
            </a:r>
            <a:r>
              <a:rPr lang="it-IT" sz="2000" dirty="0" smtClean="0">
                <a:latin typeface="Garamond" panose="02020404030301010803" pitchFamily="18" charset="0"/>
              </a:rPr>
              <a:t> nella prova di Matematica, si attestano ad un livello medio-alto.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63688" y="4462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dirty="0"/>
              <a:t>ESITO ALUNNI STRANIERI I E II GENERAZIONE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672145"/>
              </p:ext>
            </p:extLst>
          </p:nvPr>
        </p:nvGraphicFramePr>
        <p:xfrm>
          <a:off x="0" y="764704"/>
          <a:ext cx="9144000" cy="4860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487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0000" y="5625098"/>
            <a:ext cx="86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 smtClean="0">
                <a:latin typeface="Garamond" panose="02020404030301010803" pitchFamily="18" charset="0"/>
              </a:rPr>
              <a:t>I risultati degli alunni stranieri di I e II generazione</a:t>
            </a:r>
            <a:r>
              <a:rPr lang="it-IT" sz="2000" dirty="0">
                <a:latin typeface="Garamond" panose="02020404030301010803" pitchFamily="18" charset="0"/>
              </a:rPr>
              <a:t>,</a:t>
            </a:r>
            <a:r>
              <a:rPr lang="it-IT" sz="2000" dirty="0" smtClean="0">
                <a:latin typeface="Garamond" panose="02020404030301010803" pitchFamily="18" charset="0"/>
              </a:rPr>
              <a:t> nella prova di Inglese - </a:t>
            </a:r>
            <a:r>
              <a:rPr lang="it-IT" sz="2000" dirty="0">
                <a:latin typeface="Garamond" panose="02020404030301010803" pitchFamily="18" charset="0"/>
              </a:rPr>
              <a:t>R</a:t>
            </a:r>
            <a:r>
              <a:rPr lang="it-IT" sz="2000" dirty="0" smtClean="0">
                <a:latin typeface="Garamond" panose="02020404030301010803" pitchFamily="18" charset="0"/>
              </a:rPr>
              <a:t>eading, si attestano ad un livello alto.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63688" y="4462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dirty="0"/>
              <a:t>ESITO ALUNNI STRANIERI I E II GENERAZIONE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dirty="0" smtClean="0"/>
              <a:t>INGLESE READING</a:t>
            </a:r>
            <a:endParaRPr lang="it-IT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719254"/>
              </p:ext>
            </p:extLst>
          </p:nvPr>
        </p:nvGraphicFramePr>
        <p:xfrm>
          <a:off x="0" y="690955"/>
          <a:ext cx="9144000" cy="493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5437949"/>
      </p:ext>
    </p:extLst>
  </p:cSld>
  <p:clrMapOvr>
    <a:masterClrMapping/>
  </p:clrMapOvr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1363</TotalTime>
  <Words>1556</Words>
  <Application>Microsoft Office PowerPoint</Application>
  <PresentationFormat>Presentazione su schermo (4:3)</PresentationFormat>
  <Paragraphs>243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Elica</vt:lpstr>
      <vt:lpstr>INVALSI RILEVAZIONI NAZIONALI 2022-2023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INCIDENZA VARIABILITA’ ESCS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Denari</dc:creator>
  <cp:lastModifiedBy>Luca Denari</cp:lastModifiedBy>
  <cp:revision>123</cp:revision>
  <dcterms:created xsi:type="dcterms:W3CDTF">2021-10-08T09:04:15Z</dcterms:created>
  <dcterms:modified xsi:type="dcterms:W3CDTF">2023-10-17T04:33:11Z</dcterms:modified>
</cp:coreProperties>
</file>